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9" r:id="rId4"/>
    <p:sldId id="280" r:id="rId5"/>
    <p:sldId id="281" r:id="rId6"/>
    <p:sldId id="282" r:id="rId7"/>
    <p:sldId id="283" r:id="rId8"/>
    <p:sldId id="258" r:id="rId9"/>
    <p:sldId id="284" r:id="rId10"/>
    <p:sldId id="285" r:id="rId11"/>
    <p:sldId id="259" r:id="rId12"/>
    <p:sldId id="286" r:id="rId13"/>
    <p:sldId id="287" r:id="rId14"/>
    <p:sldId id="288" r:id="rId15"/>
    <p:sldId id="260" r:id="rId16"/>
    <p:sldId id="289" r:id="rId17"/>
    <p:sldId id="290" r:id="rId18"/>
    <p:sldId id="261" r:id="rId19"/>
    <p:sldId id="291" r:id="rId20"/>
    <p:sldId id="292" r:id="rId21"/>
    <p:sldId id="293" r:id="rId22"/>
    <p:sldId id="294" r:id="rId23"/>
    <p:sldId id="295" r:id="rId24"/>
    <p:sldId id="296" r:id="rId25"/>
    <p:sldId id="262" r:id="rId26"/>
    <p:sldId id="298" r:id="rId27"/>
    <p:sldId id="297" r:id="rId28"/>
    <p:sldId id="263" r:id="rId29"/>
    <p:sldId id="299" r:id="rId30"/>
    <p:sldId id="300" r:id="rId31"/>
    <p:sldId id="301" r:id="rId32"/>
    <p:sldId id="264" r:id="rId33"/>
    <p:sldId id="302" r:id="rId34"/>
    <p:sldId id="265" r:id="rId35"/>
    <p:sldId id="303" r:id="rId36"/>
    <p:sldId id="304" r:id="rId37"/>
    <p:sldId id="266" r:id="rId38"/>
    <p:sldId id="305" r:id="rId39"/>
    <p:sldId id="267" r:id="rId40"/>
    <p:sldId id="306" r:id="rId41"/>
    <p:sldId id="307" r:id="rId42"/>
    <p:sldId id="308" r:id="rId43"/>
    <p:sldId id="309" r:id="rId44"/>
    <p:sldId id="268" r:id="rId45"/>
    <p:sldId id="310" r:id="rId46"/>
    <p:sldId id="311" r:id="rId47"/>
    <p:sldId id="312" r:id="rId48"/>
    <p:sldId id="313" r:id="rId49"/>
    <p:sldId id="269" r:id="rId50"/>
    <p:sldId id="274" r:id="rId51"/>
    <p:sldId id="270" r:id="rId52"/>
    <p:sldId id="314" r:id="rId53"/>
    <p:sldId id="271" r:id="rId54"/>
    <p:sldId id="272" r:id="rId55"/>
    <p:sldId id="273" r:id="rId56"/>
    <p:sldId id="275" r:id="rId57"/>
    <p:sldId id="277" r:id="rId58"/>
    <p:sldId id="276" r:id="rId59"/>
    <p:sldId id="278" r:id="rId6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9620906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743105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174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84880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67F4D37-203D-4739-B2E0-C046856B305D}" type="datetimeFigureOut">
              <a:rPr lang="ru-RU" smtClean="0"/>
              <a:t>03.07.2026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05143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67F4D37-203D-4739-B2E0-C046856B305D}" type="datetimeFigureOut">
              <a:rPr lang="ru-RU" smtClean="0"/>
              <a:t>03.07.2026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873759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67F4D37-203D-4739-B2E0-C046856B305D}" type="datetimeFigureOut">
              <a:rPr lang="ru-RU" smtClean="0"/>
              <a:t>03.07.2026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519116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6179191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567F4D37-203D-4739-B2E0-C046856B305D}" type="datetimeFigureOut">
              <a:rPr lang="ru-RU" smtClean="0"/>
              <a:t>03.07.2026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28451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137806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3E727E0-D192-4332-8795-4F9EF4BDFCB2}" type="slidenum">
              <a:rPr lang="ru-RU" smtClean="0"/>
              <a:t>‹#›</a:t>
            </a:fld>
            <a:endParaRPr lang="ru-RU"/>
          </a:p>
        </p:txBody>
      </p:sp>
    </p:spTree>
    <p:extLst>
      <p:ext uri="{BB962C8B-B14F-4D97-AF65-F5344CB8AC3E}">
        <p14:creationId xmlns:p14="http://schemas.microsoft.com/office/powerpoint/2010/main" val="3459044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7F4D37-203D-4739-B2E0-C046856B305D}" type="datetimeFigureOut">
              <a:rPr lang="ru-RU" smtClean="0"/>
              <a:t>03.07.2026</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727E0-D192-4332-8795-4F9EF4BDFCB2}" type="slidenum">
              <a:rPr lang="ru-RU" smtClean="0"/>
              <a:t>‹#›</a:t>
            </a:fld>
            <a:endParaRPr lang="ru-RU"/>
          </a:p>
        </p:txBody>
      </p:sp>
    </p:spTree>
    <p:extLst>
      <p:ext uri="{BB962C8B-B14F-4D97-AF65-F5344CB8AC3E}">
        <p14:creationId xmlns:p14="http://schemas.microsoft.com/office/powerpoint/2010/main" val="22693594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54.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5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5" Type="http://schemas.openxmlformats.org/officeDocument/2006/relationships/image" Target="../media/image33.jpeg"/><Relationship Id="rId4" Type="http://schemas.openxmlformats.org/officeDocument/2006/relationships/image" Target="../media/image32.jpeg"/></Relationships>
</file>

<file path=ppt/slides/_rels/slide5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7.xml"/><Relationship Id="rId5" Type="http://schemas.openxmlformats.org/officeDocument/2006/relationships/image" Target="../media/image36.jpeg"/><Relationship Id="rId4" Type="http://schemas.microsoft.com/office/2007/relationships/hdphoto" Target="../media/hdphoto8.wdp"/></Relationships>
</file>

<file path=ppt/slides/_rels/slide5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 Id="rId4" Type="http://schemas.openxmlformats.org/officeDocument/2006/relationships/image" Target="../media/image39.jpeg"/></Relationships>
</file>

<file path=ppt/slides/_rels/slide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34801" y="121104"/>
            <a:ext cx="11322395" cy="1200329"/>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7200" b="1" cap="none" spc="0" dirty="0" smtClean="0">
                <a:ln/>
                <a:solidFill>
                  <a:srgbClr val="00B050"/>
                </a:solidFill>
                <a:effectLst/>
                <a:latin typeface="Times New Roman" panose="02020603050405020304" pitchFamily="18" charset="0"/>
                <a:cs typeface="Times New Roman" panose="02020603050405020304" pitchFamily="18" charset="0"/>
              </a:rPr>
              <a:t>ВСЁ О БЕРЕМЕННОСТИ</a:t>
            </a:r>
            <a:endParaRPr lang="ru-RU" sz="72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5" name="Прямоугольник 4"/>
          <p:cNvSpPr/>
          <p:nvPr/>
        </p:nvSpPr>
        <p:spPr>
          <a:xfrm>
            <a:off x="6096000"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1026" name="Picture 2" descr="Почему с беременными не спорят и другие вопросы про беременность"/>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60207" y="1321433"/>
            <a:ext cx="7671587" cy="460295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5519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78050"/>
            <a:ext cx="12192000" cy="5632311"/>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Происходят </a:t>
            </a:r>
            <a:r>
              <a:rPr lang="ru-RU" sz="2400" b="1" dirty="0">
                <a:solidFill>
                  <a:schemeClr val="accent6">
                    <a:lumMod val="50000"/>
                  </a:schemeClr>
                </a:solidFill>
                <a:latin typeface="Times New Roman" panose="02020603050405020304" pitchFamily="18" charset="0"/>
                <a:cs typeface="Times New Roman" panose="02020603050405020304" pitchFamily="18" charset="0"/>
              </a:rPr>
              <a:t>гормональные изменения: </a:t>
            </a: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х</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орионический </a:t>
            </a:r>
            <a:r>
              <a:rPr lang="ru-RU" sz="2400" dirty="0">
                <a:solidFill>
                  <a:schemeClr val="accent6">
                    <a:lumMod val="50000"/>
                  </a:schemeClr>
                </a:solidFill>
                <a:latin typeface="Times New Roman" panose="02020603050405020304" pitchFamily="18" charset="0"/>
                <a:cs typeface="Times New Roman" panose="02020603050405020304" pitchFamily="18" charset="0"/>
              </a:rPr>
              <a:t>гонадотропин человека (ХГЧ). Начинает вырабатываться вскоре после зачатия, поддерживает работу жёлтого тела, увеличивая уровень прогестерона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прогестерон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расслабляет мускулатуру матки, предотвращая преждевременные схватки, но также замедляет работу кишечника, что может вызывать запоры</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эстрогены </a:t>
            </a:r>
            <a:r>
              <a:rPr lang="ru-RU" sz="2400" dirty="0">
                <a:solidFill>
                  <a:schemeClr val="accent6">
                    <a:lumMod val="50000"/>
                  </a:schemeClr>
                </a:solidFill>
                <a:latin typeface="Times New Roman" panose="02020603050405020304" pitchFamily="18" charset="0"/>
                <a:cs typeface="Times New Roman" panose="02020603050405020304" pitchFamily="18" charset="0"/>
              </a:rPr>
              <a:t>способствуют развитию плаценты, улучшают кровообращение, влияют на состояние кожи, волос и ногтей.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кситоцин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пролактин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подготавливают </a:t>
            </a:r>
            <a:r>
              <a:rPr lang="ru-RU" sz="2400" dirty="0">
                <a:solidFill>
                  <a:schemeClr val="accent6">
                    <a:lumMod val="50000"/>
                  </a:schemeClr>
                </a:solidFill>
                <a:latin typeface="Times New Roman" panose="02020603050405020304" pitchFamily="18" charset="0"/>
                <a:cs typeface="Times New Roman" panose="02020603050405020304" pitchFamily="18" charset="0"/>
              </a:rPr>
              <a:t>организм к родам и лактации.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релаксин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расслабляет связки и суставы (особенно в области таза), помогает расширить таз, облегчить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родоразрешение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тиреоидные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гормоны (Т3, Т4) и ТТГ. Увеличивается выработка тироксина, что необходимо для развития мозга плода. Повышается чувствительность тканей к действию гормонов щитовидной железы</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организм </a:t>
            </a:r>
            <a:r>
              <a:rPr lang="ru-RU" sz="2400" dirty="0">
                <a:solidFill>
                  <a:schemeClr val="accent6">
                    <a:lumMod val="50000"/>
                  </a:schemeClr>
                </a:solidFill>
                <a:latin typeface="Times New Roman" panose="02020603050405020304" pitchFamily="18" charset="0"/>
                <a:cs typeface="Times New Roman" panose="02020603050405020304" pitchFamily="18" charset="0"/>
              </a:rPr>
              <a:t>матери становится более устойчивым к инсулину, чтобы плод получал достаточное количество глюкозы. </a:t>
            </a:r>
          </a:p>
        </p:txBody>
      </p:sp>
    </p:spTree>
    <p:extLst>
      <p:ext uri="{BB962C8B-B14F-4D97-AF65-F5344CB8AC3E}">
        <p14:creationId xmlns:p14="http://schemas.microsoft.com/office/powerpoint/2010/main" val="35713852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78050"/>
            <a:ext cx="12192000" cy="5262979"/>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Происходят изменения сердечно-сосудистой системы: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увеличивается объём циркулирующей </a:t>
            </a:r>
            <a:r>
              <a:rPr lang="ru-RU" sz="2400" dirty="0">
                <a:solidFill>
                  <a:schemeClr val="accent6">
                    <a:lumMod val="50000"/>
                  </a:schemeClr>
                </a:solidFill>
                <a:latin typeface="Times New Roman" panose="02020603050405020304" pitchFamily="18" charset="0"/>
                <a:cs typeface="Times New Roman" panose="02020603050405020304" pitchFamily="18" charset="0"/>
              </a:rPr>
              <a:t>крови. К концу беременности он повышается примерно на 30–50% от исходного уровня. Рост идёт преимущественно за счёт плазмы, поэтому концентрация эритроцитов несколько снижается (физиологическая анемия беременных</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величивается сердечный выброс. </a:t>
            </a:r>
            <a:r>
              <a:rPr lang="ru-RU" sz="2400" dirty="0">
                <a:solidFill>
                  <a:schemeClr val="accent6">
                    <a:lumMod val="50000"/>
                  </a:schemeClr>
                </a:solidFill>
                <a:latin typeface="Times New Roman" panose="02020603050405020304" pitchFamily="18" charset="0"/>
                <a:cs typeface="Times New Roman" panose="02020603050405020304" pitchFamily="18" charset="0"/>
              </a:rPr>
              <a:t>К середине срока беременности он повышается на 30–50% по сравнению с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добеременным</a:t>
            </a:r>
            <a:r>
              <a:rPr lang="ru-RU" sz="2400" dirty="0">
                <a:solidFill>
                  <a:schemeClr val="accent6">
                    <a:lumMod val="50000"/>
                  </a:schemeClr>
                </a:solidFill>
                <a:latin typeface="Times New Roman" panose="02020603050405020304" pitchFamily="18" charset="0"/>
                <a:cs typeface="Times New Roman" panose="02020603050405020304" pitchFamily="18" charset="0"/>
              </a:rPr>
              <a:t> уровнем. Максимальных значений показатели достигают примерно к 20–24 неделе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чащается пульс (на 10-20 ударов в минуту)</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ожет снижаться артериальное давление в </a:t>
            </a:r>
            <a:r>
              <a:rPr lang="ru-RU" sz="2400" dirty="0">
                <a:solidFill>
                  <a:schemeClr val="accent6">
                    <a:lumMod val="50000"/>
                  </a:schemeClr>
                </a:solidFill>
                <a:latin typeface="Times New Roman" panose="02020603050405020304" pitchFamily="18" charset="0"/>
                <a:cs typeface="Times New Roman" panose="02020603050405020304" pitchFamily="18" charset="0"/>
              </a:rPr>
              <a:t>первом и втором триместрах из-за воздействия прогестерона. В третьем триместре давление может вернуться к нормальным уровням или слегка повыситься.</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варикозное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расширение вен и геморрой могут возникать из-за увеличения объёма крови, давления растущей матки на нижнюю полую вену и гормональных изменений.</a:t>
            </a:r>
          </a:p>
        </p:txBody>
      </p:sp>
    </p:spTree>
    <p:extLst>
      <p:ext uri="{BB962C8B-B14F-4D97-AF65-F5344CB8AC3E}">
        <p14:creationId xmlns:p14="http://schemas.microsoft.com/office/powerpoint/2010/main" val="167837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78050"/>
            <a:ext cx="12192000" cy="3416320"/>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Происходят изменения дыхательной системы: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увеличивается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потребность в </a:t>
            </a:r>
            <a:r>
              <a:rPr lang="ru-RU" sz="2400" dirty="0">
                <a:solidFill>
                  <a:schemeClr val="accent6">
                    <a:lumMod val="50000"/>
                  </a:schemeClr>
                </a:solidFill>
                <a:latin typeface="Times New Roman" panose="02020603050405020304" pitchFamily="18" charset="0"/>
                <a:cs typeface="Times New Roman" panose="02020603050405020304" pitchFamily="18" charset="0"/>
              </a:rPr>
              <a:t>кислороде на 20–30% для удовлетворения метаболических потребностей матери и плода.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по </a:t>
            </a:r>
            <a:r>
              <a:rPr lang="ru-RU" sz="2400" dirty="0">
                <a:solidFill>
                  <a:schemeClr val="accent6">
                    <a:lumMod val="50000"/>
                  </a:schemeClr>
                </a:solidFill>
                <a:latin typeface="Times New Roman" panose="02020603050405020304" pitchFamily="18" charset="0"/>
                <a:cs typeface="Times New Roman" panose="02020603050405020304" pitchFamily="18" charset="0"/>
              </a:rPr>
              <a:t>мере увеличения матки, особенно во втором и третьем триместрах, она поднимает диафрагму примерно на 4 см, уменьшая объём грудной клетки.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Рёбра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начинают расходиться в стороны, увеличивая поперечный диаметр грудной клетки.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ожет возникать одышка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 поздних сроках беременности из-за давления матки на диафрагму и увеличения потребности в кислороде. </a:t>
            </a:r>
          </a:p>
          <a:p>
            <a:pPr marL="342900" indent="-342900" algn="just">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026" name="Picture 2" descr="https://avatars.mds.yandex.net/i?id=a731fc298ac594d1566b0c9925e547e57e412143-5221549-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10742" t="51771" r="9146" b="-3666"/>
          <a:stretch/>
        </p:blipFill>
        <p:spPr bwMode="auto">
          <a:xfrm>
            <a:off x="5652304" y="4271905"/>
            <a:ext cx="5294738" cy="257030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s://avatars.mds.yandex.net/i?id=a731fc298ac594d1566b0c9925e547e57e412143-5221549-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11126" r="10278" b="52091"/>
          <a:stretch/>
        </p:blipFill>
        <p:spPr bwMode="auto">
          <a:xfrm>
            <a:off x="665539" y="4271905"/>
            <a:ext cx="5284502" cy="241406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8824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1078050"/>
            <a:ext cx="6375042" cy="4893647"/>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Происходят изменения пищеварительной системы: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замедление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пищеварения из-за расслабления гладкой мускулатуры ЖКТ под действием прогестерона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изжога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запоры из-за расслабления нижнего пищеводного сфинктера и давления растущей матки на кишечник</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тошнота </a:t>
            </a:r>
            <a:r>
              <a:rPr lang="ru-RU" sz="2400" dirty="0">
                <a:solidFill>
                  <a:schemeClr val="accent6">
                    <a:lumMod val="50000"/>
                  </a:schemeClr>
                </a:solidFill>
                <a:latin typeface="Times New Roman" panose="02020603050405020304" pitchFamily="18" charset="0"/>
                <a:cs typeface="Times New Roman" panose="02020603050405020304" pitchFamily="18" charset="0"/>
              </a:rPr>
              <a:t>и рвота в первом триместре, связанные с ростом уровня ХГЧ</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увеличение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размера печени и изменение желчевыделения, что помогает управлять жирами и улучшает пищеварение.</a:t>
            </a:r>
          </a:p>
        </p:txBody>
      </p:sp>
      <p:pic>
        <p:nvPicPr>
          <p:cNvPr id="2050" name="Picture 2" descr="https://avatars.mds.yandex.net/i?id=6698b5dc3c596fbc65f84ef5bddd948de91d654f-5108951-images-thumbs&amp;n=13"/>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7213198" y="1262130"/>
            <a:ext cx="4467940" cy="40826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41129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78050"/>
            <a:ext cx="6915955" cy="5632311"/>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Другие изменения: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изменения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кожи, волос и ногтей. Могут наблюдаться повышенная пигментация («маска беременности»), растяжки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стрии</a:t>
            </a:r>
            <a:r>
              <a:rPr lang="ru-RU" sz="2400" dirty="0">
                <a:solidFill>
                  <a:schemeClr val="accent6">
                    <a:lumMod val="50000"/>
                  </a:schemeClr>
                </a:solidFill>
                <a:latin typeface="Times New Roman" panose="02020603050405020304" pitchFamily="18" charset="0"/>
                <a:cs typeface="Times New Roman" panose="02020603050405020304" pitchFamily="18" charset="0"/>
              </a:rPr>
              <a:t>), усиление роста волос на голове и теле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перепады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настроения. Могут возникать чувствительность, тревожность, беспокойство или внезапная радость и слёзы из-за гормональных изменений, физического дискомфорта и волнения перед родами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изменения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в опорно-двигательном аппарате. С увеличением срока беременности центр тяжести смещается, что может привести к дискомфорту в пояснице и спине. Под действием релаксина связки и суставы размягчаются.</a:t>
            </a:r>
          </a:p>
        </p:txBody>
      </p:sp>
      <p:pic>
        <p:nvPicPr>
          <p:cNvPr id="3074" name="Picture 2" descr="https://avatars.mds.yandex.net/i?id=5dda5dd51172e5b36e6207007d3513e880223110-12805659-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8657" y="1206944"/>
            <a:ext cx="3502025" cy="233955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3076" name="Picture 4" descr="https://avatars.mds.yandex.net/i?id=6f6fe48e314c80c9c4f85fe7a8ea62add350cbe6-12179187-images-thumbs&amp;n=13"/>
          <p:cNvPicPr>
            <a:picLocks noChangeAspect="1" noChangeArrowheads="1"/>
          </p:cNvPicPr>
          <p:nvPr/>
        </p:nvPicPr>
        <p:blipFill rotWithShape="1">
          <a:blip r:embed="rId3">
            <a:extLst>
              <a:ext uri="{28A0092B-C50C-407E-A947-70E740481C1C}">
                <a14:useLocalDpi xmlns:a14="http://schemas.microsoft.com/office/drawing/2010/main" val="0"/>
              </a:ext>
            </a:extLst>
          </a:blip>
          <a:srcRect l="14366"/>
          <a:stretch/>
        </p:blipFill>
        <p:spPr bwMode="auto">
          <a:xfrm>
            <a:off x="7908657" y="4069724"/>
            <a:ext cx="3504511" cy="23939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195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9759" y="185498"/>
            <a:ext cx="8132483" cy="89255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Физиологические изменения в организме женщины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78050"/>
            <a:ext cx="12192000" cy="1569660"/>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Большинство изменений носят временный характер и направлены на обеспечение потребностей плода и подготовку организма к родам.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Однако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при появлении тревожных симптомов (резкие скачки давления, боль, зрительные или церебральные нарушения) необходимо немедленно обратиться к врачу.</a:t>
            </a:r>
          </a:p>
        </p:txBody>
      </p:sp>
      <p:pic>
        <p:nvPicPr>
          <p:cNvPr id="4098" name="Picture 2" descr="https://avatars.mds.yandex.net/i?id=96ae71e77a8b839be12a0186101276386f7c542f-701925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761" y="3148549"/>
            <a:ext cx="4572000" cy="30480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4100" name="Picture 4" descr="https://avatars.mds.yandex.net/i?id=3885e0c55122e3f02d73507e8ae8891bc0c53744-10256664-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439" y="3268751"/>
            <a:ext cx="4391697" cy="29277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932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806" y="0"/>
            <a:ext cx="8358388"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Развитие эмбриона / плода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370975"/>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Эмбриональный период (до 8-й недели): </a:t>
            </a:r>
          </a:p>
          <a:p>
            <a:pPr algn="just"/>
            <a:r>
              <a:rPr lang="ru-RU" sz="2400" dirty="0">
                <a:solidFill>
                  <a:schemeClr val="accent6">
                    <a:lumMod val="50000"/>
                  </a:schemeClr>
                </a:solidFill>
                <a:latin typeface="Times New Roman" panose="02020603050405020304" pitchFamily="18" charset="0"/>
                <a:cs typeface="Times New Roman" panose="02020603050405020304" pitchFamily="18" charset="0"/>
              </a:rPr>
              <a:t>Это критически важный этап, когда происходит закладка всех органов и систем будущего организма.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3-я неделя. Оплодотворённая яйцеклетка (зигота) начинает делиться и перемещается в матку. К 6–8-му дню происходит имплантация — прикрепление эмбриона к слизистой матки (эндометрию).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4-я неделя. Формируются три зародышевых листка (эктодерма, мезодерма, энтодерма), которые дадут начало коже, сердцу, мышцам, костям, пищеварительной и дыхательной системам. Появляется зачаток спинного мозга, начинает работать сердце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5-я неделя. Начинают формироваться нервная трубка (предшественник головного и спинного мозга), зачатки печени, лёгких, поджелудочной железы, кишечника.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6-я неделя. Закладываются глаза, уши, руки, ноги. Сердце уже стучит, но неравномерно. Появляется первичная плацента, устанавливается маточно-плацентарный кровоток.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7-я неделя. Формируются нервные волокна, к концу недели эмбрион начинает рефлекторно двигаться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8-я неделя.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К завершению периода </a:t>
            </a:r>
            <a:r>
              <a:rPr lang="ru-RU" sz="2400" dirty="0">
                <a:solidFill>
                  <a:schemeClr val="accent6">
                    <a:lumMod val="50000"/>
                  </a:schemeClr>
                </a:solidFill>
                <a:latin typeface="Times New Roman" panose="02020603050405020304" pitchFamily="18" charset="0"/>
                <a:cs typeface="Times New Roman" panose="02020603050405020304" pitchFamily="18" charset="0"/>
              </a:rPr>
              <a:t>у эмбриона уже сформированы все основные органы,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хотя его </a:t>
            </a:r>
            <a:r>
              <a:rPr lang="ru-RU" sz="2400" dirty="0">
                <a:solidFill>
                  <a:schemeClr val="accent6">
                    <a:lumMod val="50000"/>
                  </a:schemeClr>
                </a:solidFill>
                <a:latin typeface="Times New Roman" panose="02020603050405020304" pitchFamily="18" charset="0"/>
                <a:cs typeface="Times New Roman" panose="02020603050405020304" pitchFamily="18" charset="0"/>
              </a:rPr>
              <a:t>размер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около 2 </a:t>
            </a:r>
            <a:r>
              <a:rPr lang="ru-RU" sz="2400" dirty="0">
                <a:solidFill>
                  <a:schemeClr val="accent6">
                    <a:lumMod val="50000"/>
                  </a:schemeClr>
                </a:solidFill>
                <a:latin typeface="Times New Roman" panose="02020603050405020304" pitchFamily="18" charset="0"/>
                <a:cs typeface="Times New Roman" panose="02020603050405020304" pitchFamily="18" charset="0"/>
              </a:rPr>
              <a:t>см,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вес около </a:t>
            </a:r>
            <a:r>
              <a:rPr lang="ru-RU" sz="2400" dirty="0">
                <a:solidFill>
                  <a:schemeClr val="accent6">
                    <a:lumMod val="50000"/>
                  </a:schemeClr>
                </a:solidFill>
                <a:latin typeface="Times New Roman" panose="02020603050405020304" pitchFamily="18" charset="0"/>
                <a:cs typeface="Times New Roman" panose="02020603050405020304" pitchFamily="18" charset="0"/>
              </a:rPr>
              <a:t>1 г. </a:t>
            </a:r>
          </a:p>
        </p:txBody>
      </p:sp>
    </p:spTree>
    <p:extLst>
      <p:ext uri="{BB962C8B-B14F-4D97-AF65-F5344CB8AC3E}">
        <p14:creationId xmlns:p14="http://schemas.microsoft.com/office/powerpoint/2010/main" val="1285074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806" y="0"/>
            <a:ext cx="8358388"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Развитие эмбриона / плода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001643"/>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Плодный период (с 9-й недели будущий ребёнок называется плодом): </a:t>
            </a:r>
          </a:p>
          <a:p>
            <a:pPr algn="just"/>
            <a:r>
              <a:rPr lang="ru-RU" sz="2400" dirty="0">
                <a:solidFill>
                  <a:schemeClr val="accent6">
                    <a:lumMod val="50000"/>
                  </a:schemeClr>
                </a:solidFill>
                <a:latin typeface="Times New Roman" panose="02020603050405020304" pitchFamily="18" charset="0"/>
                <a:cs typeface="Times New Roman" panose="02020603050405020304" pitchFamily="18" charset="0"/>
              </a:rPr>
              <a:t>С 9-й недели и до родов основная задача — рост, созревание и окончательная дифференцировка уже сформированных органов.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13–16 недели. Начинает функционировать плацента, формируются половые органы, плод активно двигается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17 неделя. Ускоряется рост, развивается нервная система. Плод начинает слышать звуки и реагировать на них</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20 неделя. Вес плода достигает 300–350 г, рост — около 16 см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21–23 недели. Развиваются лёгкие, пищеварительная система, головной мозг</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28 неделя. Активно созревает кора головного мозга. Плод реагирует на свет, открывает и закрывает глаза, различает голоса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30–34 недели. Продолжается развитие дыхательной системы, вырабатывается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сурфактант</a:t>
            </a:r>
            <a:r>
              <a:rPr lang="ru-RU" sz="2400" dirty="0">
                <a:solidFill>
                  <a:schemeClr val="accent6">
                    <a:lumMod val="50000"/>
                  </a:schemeClr>
                </a:solidFill>
                <a:latin typeface="Times New Roman" panose="02020603050405020304" pitchFamily="18" charset="0"/>
                <a:cs typeface="Times New Roman" panose="02020603050405020304" pitchFamily="18" charset="0"/>
              </a:rPr>
              <a:t> — вещество, необходимое для самостоятельного дыхания после рождения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35–36 недели. Ближе к концу этого срока плод двигается меньше и занимает окончательное положение в матке перед родами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37–40 недели. Беременность считается доношенной, плод полностью готов к рождению.</a:t>
            </a:r>
          </a:p>
        </p:txBody>
      </p:sp>
    </p:spTree>
    <p:extLst>
      <p:ext uri="{BB962C8B-B14F-4D97-AF65-F5344CB8AC3E}">
        <p14:creationId xmlns:p14="http://schemas.microsoft.com/office/powerpoint/2010/main" val="1087892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16806" y="0"/>
            <a:ext cx="8358388" cy="52322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Развитие эмбриона / плода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2677656"/>
          </a:xfrm>
          <a:prstGeom prst="rect">
            <a:avLst/>
          </a:prstGeom>
          <a:noFill/>
        </p:spPr>
        <p:txBody>
          <a:bodyPr wrap="square" rtlCol="0">
            <a:spAutoFit/>
          </a:bodyPr>
          <a:lstStyle/>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Триместры беременности: </a:t>
            </a:r>
          </a:p>
          <a:p>
            <a:pPr algn="just"/>
            <a:r>
              <a:rPr lang="ru-RU" sz="2400" dirty="0">
                <a:solidFill>
                  <a:schemeClr val="accent6">
                    <a:lumMod val="50000"/>
                  </a:schemeClr>
                </a:solidFill>
                <a:latin typeface="Times New Roman" panose="02020603050405020304" pitchFamily="18" charset="0"/>
                <a:cs typeface="Times New Roman" panose="02020603050405020304" pitchFamily="18" charset="0"/>
              </a:rPr>
              <a:t>Развитие плода можно также рассматривать по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триместрам.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Первый триместр (1–12 неделя). Закладка органов и систем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Второй триместр (13–27 неделя). Период активного роста, когда ребёнок начинает шевелиться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Третий триместр (28–40 неделя). Финальная стадия подготовки к рождению: плод набирает вес, его органы созревают.</a:t>
            </a:r>
          </a:p>
        </p:txBody>
      </p:sp>
      <p:pic>
        <p:nvPicPr>
          <p:cNvPr id="5122" name="Picture 2" descr="https://avatars.mds.yandex.net/i?id=9e811fecc0590a28a48be0db78fab1664ef737a8-4881188-images-thumbs&amp;n=13"/>
          <p:cNvPicPr>
            <a:picLocks noChangeAspect="1" noChangeArrowheads="1"/>
          </p:cNvPicPr>
          <p:nvPr/>
        </p:nvPicPr>
        <p:blipFill>
          <a:blip r:embed="rId2">
            <a:duotone>
              <a:prstClr val="black"/>
              <a:schemeClr val="accent6">
                <a:tint val="45000"/>
                <a:satMod val="400000"/>
              </a:schemeClr>
            </a:duotone>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889398" y="3250571"/>
            <a:ext cx="6413205" cy="360742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221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8348" y="0"/>
            <a:ext cx="883530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характерные для нормальной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001643"/>
          </a:xfrm>
          <a:prstGeom prst="rect">
            <a:avLst/>
          </a:prstGeom>
          <a:noFill/>
        </p:spPr>
        <p:txBody>
          <a:bodyPr wrap="square" rtlCol="0">
            <a:spAutoFit/>
          </a:bodyPr>
          <a:lstStyle/>
          <a:p>
            <a:pPr algn="just"/>
            <a:r>
              <a:rPr lang="ru-RU" sz="2400" dirty="0">
                <a:solidFill>
                  <a:schemeClr val="accent6">
                    <a:lumMod val="50000"/>
                  </a:schemeClr>
                </a:solidFill>
                <a:latin typeface="Times New Roman" panose="02020603050405020304" pitchFamily="18" charset="0"/>
                <a:cs typeface="Times New Roman" panose="02020603050405020304" pitchFamily="18" charset="0"/>
              </a:rPr>
              <a:t>Для нормальной беременности характерны определённые жалобы, связанные с физиологическими изменениями в организме женщины. Однако важно учитывать, что некоторые симптомы могут требовать консультации врача, так как могут указывать на патологии.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Тошнота и рвота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90 % случаев связаны с </a:t>
            </a:r>
            <a:r>
              <a:rPr lang="ru-RU" sz="2400" dirty="0">
                <a:solidFill>
                  <a:schemeClr val="accent6">
                    <a:lumMod val="50000"/>
                  </a:schemeClr>
                </a:solidFill>
                <a:latin typeface="Times New Roman" panose="02020603050405020304" pitchFamily="18" charset="0"/>
                <a:cs typeface="Times New Roman" panose="02020603050405020304" pitchFamily="18" charset="0"/>
              </a:rPr>
              <a:t>гормональными изменениями. При нормальной беременности рвота бывает не чаще 2–3 раз в сутки, чаще натощак, и не нарушает общего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состояния. В большинстве случаев симптомы купируются сами к 16-20 неделе.</a:t>
            </a:r>
          </a:p>
          <a:p>
            <a:pPr marL="342900" indent="-342900" algn="just">
              <a:buFont typeface="Arial" panose="020B0604020202020204" pitchFamily="34" charset="0"/>
              <a:buChar char="•"/>
            </a:pPr>
            <a:r>
              <a:rPr lang="ru-RU" sz="2400" b="1" dirty="0" err="1">
                <a:solidFill>
                  <a:schemeClr val="accent6">
                    <a:lumMod val="50000"/>
                  </a:schemeClr>
                </a:solidFill>
                <a:latin typeface="Times New Roman" panose="02020603050405020304" pitchFamily="18" charset="0"/>
                <a:cs typeface="Times New Roman" panose="02020603050405020304" pitchFamily="18" charset="0"/>
              </a:rPr>
              <a:t>Масталгия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(боль в молочных железах). Является нормальным симптомом во время беременности, наблюдается у большинства женщин в первом триместре. Связана с отёчностью 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нагрубанием</a:t>
            </a:r>
            <a:r>
              <a:rPr lang="ru-RU" sz="2400" dirty="0">
                <a:solidFill>
                  <a:schemeClr val="accent6">
                    <a:lumMod val="50000"/>
                  </a:schemeClr>
                </a:solidFill>
                <a:latin typeface="Times New Roman" panose="02020603050405020304" pitchFamily="18" charset="0"/>
                <a:cs typeface="Times New Roman" panose="02020603050405020304" pitchFamily="18" charset="0"/>
              </a:rPr>
              <a:t> молочных желёз вследствие гормональных изменений.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Боль внизу живота</a:t>
            </a:r>
            <a:r>
              <a:rPr lang="ru-RU" sz="2400" dirty="0">
                <a:solidFill>
                  <a:schemeClr val="accent6">
                    <a:lumMod val="50000"/>
                  </a:schemeClr>
                </a:solidFill>
                <a:latin typeface="Times New Roman" panose="02020603050405020304" pitchFamily="18" charset="0"/>
                <a:cs typeface="Times New Roman" panose="02020603050405020304" pitchFamily="18" charset="0"/>
              </a:rPr>
              <a:t>. Может быть нормальным явлением, например, при натяжении связочного аппарата матки во время её роста (ноющие боли или внезапная колющая боль) или при тренировочных схватках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Брекстона-Хиггса</a:t>
            </a:r>
            <a:r>
              <a:rPr lang="ru-RU" sz="2400" dirty="0">
                <a:solidFill>
                  <a:schemeClr val="accent6">
                    <a:lumMod val="50000"/>
                  </a:schemeClr>
                </a:solidFill>
                <a:latin typeface="Times New Roman" panose="02020603050405020304" pitchFamily="18" charset="0"/>
                <a:cs typeface="Times New Roman" panose="02020603050405020304" pitchFamily="18" charset="0"/>
              </a:rPr>
              <a:t> после 20-й недели беременности (тянущие боли внизу живота, сопровождающиеся тонусом матки, длящиеся до минуты, не имеющие регулярного характера).</a:t>
            </a:r>
          </a:p>
        </p:txBody>
      </p:sp>
    </p:spTree>
    <p:extLst>
      <p:ext uri="{BB962C8B-B14F-4D97-AF65-F5344CB8AC3E}">
        <p14:creationId xmlns:p14="http://schemas.microsoft.com/office/powerpoint/2010/main" val="2487793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8348" y="0"/>
            <a:ext cx="883530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характерные для нормальной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370975"/>
          </a:xfrm>
          <a:prstGeom prst="rect">
            <a:avLst/>
          </a:prstGeom>
          <a:noFill/>
        </p:spPr>
        <p:txBody>
          <a:bodyPr wrap="square" rtlCol="0">
            <a:spAutoFit/>
          </a:bodyPr>
          <a:lstStyle/>
          <a:p>
            <a:pPr algn="just"/>
            <a:r>
              <a:rPr lang="ru-RU" sz="2400" dirty="0">
                <a:solidFill>
                  <a:schemeClr val="accent6">
                    <a:lumMod val="50000"/>
                  </a:schemeClr>
                </a:solidFill>
                <a:latin typeface="Times New Roman" panose="02020603050405020304" pitchFamily="18" charset="0"/>
                <a:cs typeface="Times New Roman" panose="02020603050405020304" pitchFamily="18" charset="0"/>
              </a:rPr>
              <a:t>Для нормальной беременности характерны определённые жалобы, связанные с физиологическими изменениями в организме женщины.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Изжога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гастроэзофагеальная</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рефлюксная</a:t>
            </a:r>
            <a:r>
              <a:rPr lang="ru-RU" sz="2400" dirty="0">
                <a:solidFill>
                  <a:schemeClr val="accent6">
                    <a:lumMod val="50000"/>
                  </a:schemeClr>
                </a:solidFill>
                <a:latin typeface="Times New Roman" panose="02020603050405020304" pitchFamily="18" charset="0"/>
                <a:cs typeface="Times New Roman" panose="02020603050405020304" pitchFamily="18" charset="0"/>
              </a:rPr>
              <a:t> болезнь). Наблюдается в 20–80% случаев беременности, чаще развивается в третьем триместре. Возникает из-за релаксации нижнего пищеводного сфинктера, снижения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внутрипищеводного</a:t>
            </a:r>
            <a:r>
              <a:rPr lang="ru-RU" sz="2400" dirty="0">
                <a:solidFill>
                  <a:schemeClr val="accent6">
                    <a:lumMod val="50000"/>
                  </a:schemeClr>
                </a:solidFill>
                <a:latin typeface="Times New Roman" panose="02020603050405020304" pitchFamily="18" charset="0"/>
                <a:cs typeface="Times New Roman" panose="02020603050405020304" pitchFamily="18" charset="0"/>
              </a:rPr>
              <a:t> давления и повышения внутрибрюшного и внутрижелудочного давления, что приводит к забросу желудочного и/или дуоденального содержимого в пищевод</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Запоры.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Наиболее распространённая патология кишечника при беременности, возникает в 30–40% наблюдений. Связаны с нарушением пассажа по толстой кишке и характеризуются частотой стула менее трёх раз в неделю. </a:t>
            </a: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Влагалищные выделения без зуда</a:t>
            </a:r>
            <a:r>
              <a:rPr lang="ru-RU" sz="2400" dirty="0">
                <a:solidFill>
                  <a:schemeClr val="accent6">
                    <a:lumMod val="50000"/>
                  </a:schemeClr>
                </a:solidFill>
                <a:latin typeface="Times New Roman" panose="02020603050405020304" pitchFamily="18" charset="0"/>
                <a:cs typeface="Times New Roman" panose="02020603050405020304" pitchFamily="18" charset="0"/>
              </a:rPr>
              <a:t>, болезненности, неприятного запаха или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дизурических</a:t>
            </a:r>
            <a:r>
              <a:rPr lang="ru-RU" sz="2400" dirty="0">
                <a:solidFill>
                  <a:schemeClr val="accent6">
                    <a:lumMod val="50000"/>
                  </a:schemeClr>
                </a:solidFill>
                <a:latin typeface="Times New Roman" panose="02020603050405020304" pitchFamily="18" charset="0"/>
                <a:cs typeface="Times New Roman" panose="02020603050405020304" pitchFamily="18" charset="0"/>
              </a:rPr>
              <a:t> явлений — нормальный симптом во время беременности, наблюдается у большинства женщин.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Боль в спине</a:t>
            </a:r>
            <a:r>
              <a:rPr lang="ru-RU" sz="2400" dirty="0">
                <a:solidFill>
                  <a:schemeClr val="accent6">
                    <a:lumMod val="50000"/>
                  </a:schemeClr>
                </a:solidFill>
                <a:latin typeface="Times New Roman" panose="02020603050405020304" pitchFamily="18" charset="0"/>
                <a:cs typeface="Times New Roman" panose="02020603050405020304" pitchFamily="18" charset="0"/>
              </a:rPr>
              <a:t>. Встречается с частотой от 36 до 61%. Часто связана с увеличением нагрузки на спину из-за роста живота и смещения центра тяжести, а также снижением тонуса мышц под влиянием релаксина. </a:t>
            </a:r>
          </a:p>
          <a:p>
            <a:pPr marL="342900" indent="-342900" algn="just">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1932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78348" y="0"/>
            <a:ext cx="8835304"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характерные для нормальной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759853" y="1180042"/>
            <a:ext cx="4468969" cy="4524315"/>
          </a:xfrm>
          <a:prstGeom prst="rect">
            <a:avLst/>
          </a:prstGeom>
          <a:noFill/>
        </p:spPr>
        <p:txBody>
          <a:bodyPr wrap="square" rtlCol="0">
            <a:spAutoFit/>
          </a:bodyPr>
          <a:lstStyle/>
          <a:p>
            <a:pPr algn="ctr"/>
            <a:r>
              <a:rPr lang="ru-RU" sz="3200" dirty="0">
                <a:solidFill>
                  <a:schemeClr val="accent6">
                    <a:lumMod val="50000"/>
                  </a:schemeClr>
                </a:solidFill>
                <a:latin typeface="Times New Roman" panose="02020603050405020304" pitchFamily="18" charset="0"/>
                <a:cs typeface="Times New Roman" panose="02020603050405020304" pitchFamily="18" charset="0"/>
              </a:rPr>
              <a:t>При появлении любых беспокоящих симптомов во время беременности рекомендуется обратиться к акушеру-гинекологу для оценки состояния и при необходимости — для коррекции лечения.</a:t>
            </a:r>
          </a:p>
        </p:txBody>
      </p:sp>
      <p:pic>
        <p:nvPicPr>
          <p:cNvPr id="6148" name="Picture 4" descr="https://avatars.mds.yandex.net/i?id=84963d9fc2b3a60dcbb5bf919427d4963c632d63-5300128-images-thumbs&amp;n=1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6224788" y="523220"/>
            <a:ext cx="5173015" cy="62304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9884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0622" y="0"/>
            <a:ext cx="791075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обращать внимание на тревожные симптомы, которые могут указывать на осложнения беременности. Например, при тошноте и рвоте стоит проконсультироваться с врачом, если рвота сохраняется или ухудшается, есть признаки обезвоживания (сухость во рту, редкое мочеиспускание, головокружение), боль в животе, спутанность сознания, слабость или онемение одной стороны тела, расстройства речи или зрения, вялость.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Боль внизу живота любого характера </a:t>
            </a:r>
            <a:r>
              <a:rPr lang="ru-RU" sz="2400" dirty="0">
                <a:solidFill>
                  <a:schemeClr val="accent6">
                    <a:lumMod val="50000"/>
                  </a:schemeClr>
                </a:solidFill>
                <a:latin typeface="Times New Roman" panose="02020603050405020304" pitchFamily="18" charset="0"/>
                <a:cs typeface="Times New Roman" panose="02020603050405020304" pitchFamily="18" charset="0"/>
              </a:rPr>
              <a:t>(ноющая, схваткообразная, колющая, в области желудка). Умеренные, кратковременные боли на ранних сроках могут быть связаны с ростом матки и адаптацией организма, но интенсивные, нарастающие или сопровождающиеся другими тревожными симптомами (например, кровянистыми выделениями) могут указывать на угрозу прерывания беременности, преждевременные роды или другие патологии.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Кровянистые или обильные жидкие выделения из половых путей</a:t>
            </a:r>
            <a:r>
              <a:rPr lang="ru-RU" sz="2400" dirty="0">
                <a:solidFill>
                  <a:schemeClr val="accent6">
                    <a:lumMod val="50000"/>
                  </a:schemeClr>
                </a:solidFill>
                <a:latin typeface="Times New Roman" panose="02020603050405020304" pitchFamily="18" charset="0"/>
                <a:cs typeface="Times New Roman" panose="02020603050405020304" pitchFamily="18" charset="0"/>
              </a:rPr>
              <a:t>. Кровянистые выделения во втором или третьем триместре могут быть признаком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предлежания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или отслойки плаценты. Жидкие выделения могут указывать на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подтекание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околоплодных вод.</a:t>
            </a:r>
          </a:p>
        </p:txBody>
      </p:sp>
    </p:spTree>
    <p:extLst>
      <p:ext uri="{BB962C8B-B14F-4D97-AF65-F5344CB8AC3E}">
        <p14:creationId xmlns:p14="http://schemas.microsoft.com/office/powerpoint/2010/main" val="3327215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0622" y="0"/>
            <a:ext cx="791075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6001643"/>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обращать внимание на тревожные симптомы, которые могут указывать на осложнения беременности.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Изменение характера выделений (цвет, консистенция, запах</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 зуд и жжение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во влагалище.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Например, белые творожистые выделения с кисловатым запахом могут говорить о кандидозе (молочнице), жёлтые, пенистые, зелёные с неприятным запахом — о воспалении или инфекции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Болезненное мочеиспускание</a:t>
            </a:r>
            <a:r>
              <a:rPr lang="ru-RU" sz="2400" dirty="0">
                <a:solidFill>
                  <a:schemeClr val="accent6">
                    <a:lumMod val="50000"/>
                  </a:schemeClr>
                </a:solidFill>
                <a:latin typeface="Times New Roman" panose="02020603050405020304" pitchFamily="18" charset="0"/>
                <a:cs typeface="Times New Roman" panose="02020603050405020304" pitchFamily="18" charset="0"/>
              </a:rPr>
              <a:t>. Это может быть признаком инфекции мочевыводящих путей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Повышение температуры тела выше 37,5 °C</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Повышение артериального давления.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Стойкое повышение давления (≥140/90 мм рт. ст.) в любой период беременности требует консультации врача. Также срочно обратиться за помощью нужно при внезапной головной боли, тошноте или рвоте, ухудшении зрения (размытые очертания, двоение предметов), отёках лица, рук или ног, боли в верхних отделах живота и под рёбрами справа.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2132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0622" y="0"/>
            <a:ext cx="791075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4893647"/>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обращать внимание на тревожные симптомы, которые могут указывать на осложнения беременности.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Отсутствие или изменение шевелений плода на протяжении более 12 часов после 20 недель беременности. </a:t>
            </a: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Резкое уменьшение или полное отсутствие движений может свидетельствовать о гипоксии или других проблемах.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Сильная головная боль, нарушения зрения, боль в правом подреберье</a:t>
            </a:r>
            <a:r>
              <a:rPr lang="ru-RU" sz="2400" dirty="0">
                <a:solidFill>
                  <a:schemeClr val="accent6">
                    <a:lumMod val="50000"/>
                  </a:schemeClr>
                </a:solidFill>
                <a:latin typeface="Times New Roman" panose="02020603050405020304" pitchFamily="18" charset="0"/>
                <a:cs typeface="Times New Roman" panose="02020603050405020304" pitchFamily="18" charset="0"/>
              </a:rPr>
              <a:t>, тошнота или рвота во второй половине беременности, резкое увеличение веса (более килограмма за неделю), одышка и чувство нехватки воздуха — эти симптомы могут указывать на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преэклампсию</a:t>
            </a:r>
            <a:r>
              <a:rPr lang="ru-RU" sz="2400" dirty="0">
                <a:solidFill>
                  <a:schemeClr val="accent6">
                    <a:lumMod val="50000"/>
                  </a:schemeClr>
                </a:solidFill>
                <a:latin typeface="Times New Roman" panose="02020603050405020304" pitchFamily="18" charset="0"/>
                <a:cs typeface="Times New Roman" panose="02020603050405020304" pitchFamily="18" charset="0"/>
              </a:rPr>
              <a:t> — серьёзное осложнение беременности.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Потеря массы тела более 3 кг </a:t>
            </a:r>
            <a:r>
              <a:rPr lang="ru-RU" sz="2400" dirty="0">
                <a:solidFill>
                  <a:schemeClr val="accent6">
                    <a:lumMod val="50000"/>
                  </a:schemeClr>
                </a:solidFill>
                <a:latin typeface="Times New Roman" panose="02020603050405020304" pitchFamily="18" charset="0"/>
                <a:cs typeface="Times New Roman" panose="02020603050405020304" pitchFamily="18" charset="0"/>
              </a:rPr>
              <a:t>за 1–1,5 недели.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b="1" dirty="0">
                <a:solidFill>
                  <a:schemeClr val="accent6">
                    <a:lumMod val="50000"/>
                  </a:schemeClr>
                </a:solidFill>
                <a:latin typeface="Times New Roman" panose="02020603050405020304" pitchFamily="18" charset="0"/>
                <a:cs typeface="Times New Roman" panose="02020603050405020304" pitchFamily="18" charset="0"/>
              </a:rPr>
              <a:t>Удары в живот или падения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 необходимо обратиться к врачу для проверки состояния плода.</a:t>
            </a:r>
          </a:p>
        </p:txBody>
      </p:sp>
    </p:spTree>
    <p:extLst>
      <p:ext uri="{BB962C8B-B14F-4D97-AF65-F5344CB8AC3E}">
        <p14:creationId xmlns:p14="http://schemas.microsoft.com/office/powerpoint/2010/main" val="131980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40622" y="0"/>
            <a:ext cx="791075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Жалобы,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523220"/>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не игнорировать симптомы и своевременно обращаться к врачу, чтобы исключить опасные для здоровья матери и плода состояния. Только специалист может провести диагностику и при необходимости назначить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лечение. </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Когда нужно срочно вызывать СМП</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сильная нарастающая боль в животе в сочетании с кровянистыми выделениями;</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резкие боли, которые не стихают в покое и длятся более 20–30 минут;</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регулярные схватки до 37 недели с интервалом менее 10 минут;</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отхождение вод;</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потеря сознания, резкое падение давления, бледность;</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температура выше 38 °C в сочетании с болью в животе.</a:t>
            </a:r>
          </a:p>
        </p:txBody>
      </p:sp>
      <p:pic>
        <p:nvPicPr>
          <p:cNvPr id="7170" name="Picture 2" descr="https://avatars.mds.yandex.net/i?id=6ff479491720db16b83700bc8fc885471a4fe8f0-5563308-images-thumbs&amp;n=13"/>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8011688" y="4656656"/>
            <a:ext cx="3851608" cy="202209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4529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Кратность осмотров специалистов: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Врач-акушер-гинеколог — не менее 5 раз за период беременности.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Терапевт — не менее 2 раз. Первый осмотр — не позднее 14 рабочих дней после первичного обращения в женскую консультацию.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Офтальмолог — не менее 1 раза (не позднее 14 рабочих дней после первичного обращения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Стоматолог — не менее 2 раз (первый осмотр — не позднее 14 рабочих дней после первичного обращения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Медицинский психолог — не менее 2 раз за беременность (по клиническим рекомендациям 2023–2025 гг</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Другие специалисты (эндокринолог, кардиолог и др.) — по показаниям, с учётом сопутствующей патологии.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3943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262979"/>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Лабораторные исследования при постановке на учёт: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анализ крови на ВИЧ, сифилис, гепатиты B и C;</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определение группы крови и резус-фактора (при резус-отрицательной крови — обследование партнёра);</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анализ на антитела к вирусу краснухи;</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общий анализ крови;</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биохимический анализ крови (включая глюкозу натощак);</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анализ на ТТГ и антитела к ТПО;</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общий анализ мочи;</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микроскопическое исследование отделяемого половых органов;</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цитологическое исследование мазка с шейки матки (ПАП-тест).</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8194" name="Picture 2" descr="https://avatars.mds.yandex.net/i?id=040fec99b1103a499455c211db3e39d406051973-513871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84479" y="3464417"/>
            <a:ext cx="3577992" cy="171288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3505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463912"/>
            <a:ext cx="12192000" cy="4524315"/>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Лабораторные исследования в течение беременности: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общий анализ крови — 3 раза (в каждом триместре);</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общий анализ мочи — 3 раза (в каждом триместре), после 22 недель — на каждом приёме (с определением белка);</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биохимический анализ крови (глюкоза натощак) — по показаниям;</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оральный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глюкозотолерантный</a:t>
            </a:r>
            <a:r>
              <a:rPr lang="ru-RU" sz="2400" dirty="0">
                <a:solidFill>
                  <a:schemeClr val="accent6">
                    <a:lumMod val="50000"/>
                  </a:schemeClr>
                </a:solidFill>
                <a:latin typeface="Times New Roman" panose="02020603050405020304" pitchFamily="18" charset="0"/>
                <a:cs typeface="Times New Roman" panose="02020603050405020304" pitchFamily="18" charset="0"/>
              </a:rPr>
              <a:t> тест — однократно в 24–28 недель;</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посев мочи на стерильность — при подозрении на инфекцию мочевыводящих путей;</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бактериологическое исследование или ПЦР на стрептококк группы B (S.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agalactiae</a:t>
            </a:r>
            <a:r>
              <a:rPr lang="ru-RU" sz="2400" dirty="0">
                <a:solidFill>
                  <a:schemeClr val="accent6">
                    <a:lumMod val="50000"/>
                  </a:schemeClr>
                </a:solidFill>
                <a:latin typeface="Times New Roman" panose="02020603050405020304" pitchFamily="18" charset="0"/>
                <a:cs typeface="Times New Roman" panose="02020603050405020304" pitchFamily="18" charset="0"/>
              </a:rPr>
              <a:t>) — в 35–37 недель.</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91689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4524315"/>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Инструментальные исследования и другие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методы. </a:t>
            </a:r>
          </a:p>
          <a:p>
            <a:pPr algn="ct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400" b="1" dirty="0" err="1" smtClean="0">
                <a:solidFill>
                  <a:schemeClr val="accent6">
                    <a:lumMod val="50000"/>
                  </a:schemeClr>
                </a:solidFill>
                <a:latin typeface="Times New Roman" panose="02020603050405020304" pitchFamily="18" charset="0"/>
                <a:cs typeface="Times New Roman" panose="02020603050405020304" pitchFamily="18" charset="0"/>
              </a:rPr>
              <a:t>Скрининговые</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 УЗИ: </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1-й скрининг — 11–14 недель (УЗИ + биохимический анализ крови для оценки рисков хромосомных аномалий и осложнений);</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2-й скрининг — 18–21 неделя (УЗИ для исключения пороков развития);</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3-е УЗИ — 30–34 недели (оценка роста плода, плаценты, околоплодных вод).</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9218" name="Picture 2" descr="https://avatars.mds.yandex.net/i?id=f38d0ee5bb6ae1f0d0c8590d9c6c63390575d23d-970181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9758" y="5346386"/>
            <a:ext cx="2854817" cy="14214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0194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3970318"/>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Инструментальные исследования и другие </a:t>
            </a: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методы. </a:t>
            </a:r>
          </a:p>
          <a:p>
            <a:pPr algn="ct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400" b="1" dirty="0">
                <a:solidFill>
                  <a:schemeClr val="accent6">
                    <a:lumMod val="50000"/>
                  </a:schemeClr>
                </a:solidFill>
                <a:latin typeface="Times New Roman" panose="02020603050405020304" pitchFamily="18" charset="0"/>
                <a:cs typeface="Times New Roman" panose="02020603050405020304" pitchFamily="18" charset="0"/>
              </a:rPr>
              <a:t>Другие исследования: </a:t>
            </a: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ЭКГ — дважды (при постановке на учёт и в третьем триместре);</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регистрация ЧСС плода — с 22 недель на каждом приёме;</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КТГ — с 32 недель (1 раз в 2 недели, длительность 40–60 минут).</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0242" name="Picture 2" descr="https://avatars.mds.yandex.net/i?id=10dcaf771fbba8d06694691ad9c566b259d3a8f4-5219471-images-thumbs&amp;n=1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908867" y="4713667"/>
            <a:ext cx="3038434" cy="202562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1105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3231654"/>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График посещений:</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до 20 недель — 1 раз в месяц;</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20–30 недель — 2 раза в месяц;</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после 30 недель — 1 раз в неделю</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p:txBody>
      </p:sp>
      <p:pic>
        <p:nvPicPr>
          <p:cNvPr id="11266" name="Picture 2" descr="https://avatars.mds.yandex.net/i?id=38f214f2a6577c56152cce5562508e2bd7f9992a-701822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6990" y="2305318"/>
            <a:ext cx="6525293" cy="36704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6768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5699" y="46166"/>
            <a:ext cx="10160602"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Наблюдение женщины во время беременности:</a:t>
            </a:r>
          </a:p>
          <a:p>
            <a:pPr algn="ctr"/>
            <a:r>
              <a:rPr lang="ru-RU" sz="2800" b="1" dirty="0">
                <a:ln/>
                <a:solidFill>
                  <a:srgbClr val="00B050"/>
                </a:solidFill>
                <a:latin typeface="Times New Roman" panose="02020603050405020304" pitchFamily="18" charset="0"/>
                <a:cs typeface="Times New Roman" panose="02020603050405020304" pitchFamily="18" charset="0"/>
              </a:rPr>
              <a:t>п</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еречень необходимых обследований, кратность наблюдения.</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8744755"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и консультаций зависит от срока беременности, состояния здоровья женщины и наличия осложнений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r>
              <a:rPr lang="ru-RU" sz="2400" dirty="0">
                <a:solidFill>
                  <a:schemeClr val="accent6">
                    <a:lumMod val="50000"/>
                  </a:schemeClr>
                </a:solidFill>
                <a:latin typeface="Times New Roman" panose="02020603050405020304" pitchFamily="18" charset="0"/>
                <a:cs typeface="Times New Roman" panose="02020603050405020304" pitchFamily="18" charset="0"/>
              </a:rPr>
              <a:t> При выявлении отклонений от нормального течения беременности кратность посещений может быть увеличена.</a:t>
            </a:r>
          </a:p>
          <a:p>
            <a:pPr algn="ct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Важные уточнения:</a:t>
            </a:r>
          </a:p>
          <a:p>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Кратность обследований может быть увеличена при наличии осложнений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гестационный</a:t>
            </a:r>
            <a:r>
              <a:rPr lang="ru-RU" sz="2400" dirty="0">
                <a:solidFill>
                  <a:schemeClr val="accent6">
                    <a:lumMod val="50000"/>
                  </a:schemeClr>
                </a:solidFill>
                <a:latin typeface="Times New Roman" panose="02020603050405020304" pitchFamily="18" charset="0"/>
                <a:cs typeface="Times New Roman" panose="02020603050405020304" pitchFamily="18" charset="0"/>
              </a:rPr>
              <a:t> диабет,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преэклампсия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резус-конфликт и др.).</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Дополнительные анализы и консультации назначаются по показаниям (например, повторные тесты на инфекции, УЗИ в нестандартные сроки, осмотры узких специалистов</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2290" name="Picture 2" descr="https://avatars.mds.yandex.net/i?id=85e74971d73bbf29b3e50df8b4d45d653da09a3a-5332102-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74573" y="2284106"/>
            <a:ext cx="2816883" cy="20721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1971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9489" y="185498"/>
            <a:ext cx="965302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Нормальная прибавка массы тела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4893647"/>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Врач учитывает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ИМТ и </a:t>
            </a:r>
            <a:r>
              <a:rPr lang="ru-RU" sz="2400" dirty="0">
                <a:solidFill>
                  <a:schemeClr val="accent6">
                    <a:lumMod val="50000"/>
                  </a:schemeClr>
                </a:solidFill>
                <a:latin typeface="Times New Roman" panose="02020603050405020304" pitchFamily="18" charset="0"/>
                <a:cs typeface="Times New Roman" panose="02020603050405020304" pitchFamily="18" charset="0"/>
              </a:rPr>
              <a:t>другие факторы: возраст, количество вынашиваемых плодов, хронические заболевания, динамику прибавки веса</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Норма варьируется от 9 до 18 кг.</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I триместр (1–13 недель): прибавка минимальна — 0–2 кг. В этот период эмбрион крошечный, ещё не сформирована плацента, а токсикоз часто снижает аппетит.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II триместр (14–26 недель): активная прибавка — 5–7 кг. Малыш растёт, матка увеличивается в размере, активно растёт плацента, увеличивается объём циркулирующей крови.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III </a:t>
            </a:r>
            <a:r>
              <a:rPr lang="ru-RU" sz="2400" dirty="0">
                <a:solidFill>
                  <a:schemeClr val="accent6">
                    <a:lumMod val="50000"/>
                  </a:schemeClr>
                </a:solidFill>
                <a:latin typeface="Times New Roman" panose="02020603050405020304" pitchFamily="18" charset="0"/>
                <a:cs typeface="Times New Roman" panose="02020603050405020304" pitchFamily="18" charset="0"/>
              </a:rPr>
              <a:t>триместр (27–40 недель): прибавка — 4–7 кг. Ребёнок набирает до 200 г в неделю, происходит накопление бурого жира и формирование мышечного каркаса.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 </a:t>
            </a:r>
            <a:r>
              <a:rPr lang="ru-RU" sz="2400" dirty="0">
                <a:solidFill>
                  <a:schemeClr val="accent6">
                    <a:lumMod val="50000"/>
                  </a:schemeClr>
                </a:solidFill>
                <a:latin typeface="Times New Roman" panose="02020603050405020304" pitchFamily="18" charset="0"/>
                <a:cs typeface="Times New Roman" panose="02020603050405020304" pitchFamily="18" charset="0"/>
              </a:rPr>
              <a:t>среднем во второй половине срока норма набора веса за неделю может составлять 250–300 г. </a:t>
            </a:r>
          </a:p>
          <a:p>
            <a:pPr marL="342900" indent="-342900" algn="just">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52514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9489" y="185498"/>
            <a:ext cx="965302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Нормальная прибавка массы тела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816977"/>
          </a:xfrm>
          <a:prstGeom prst="rect">
            <a:avLst/>
          </a:prstGeom>
          <a:noFill/>
        </p:spPr>
        <p:txBody>
          <a:bodyPr wrap="square" rtlCol="0">
            <a:spAutoFit/>
          </a:bodyPr>
          <a:lstStyle/>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Из чего складывается прибавка веса:</a:t>
            </a: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just">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Плод: 3,0–3,5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Плацента</a:t>
            </a:r>
            <a:r>
              <a:rPr lang="ru-RU" sz="2400" dirty="0">
                <a:solidFill>
                  <a:schemeClr val="accent6">
                    <a:lumMod val="50000"/>
                  </a:schemeClr>
                </a:solidFill>
                <a:latin typeface="Times New Roman" panose="02020603050405020304" pitchFamily="18" charset="0"/>
                <a:cs typeface="Times New Roman" panose="02020603050405020304" pitchFamily="18" charset="0"/>
              </a:rPr>
              <a:t>: 0,6–0,7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Матка</a:t>
            </a:r>
            <a:r>
              <a:rPr lang="ru-RU" sz="2400" dirty="0">
                <a:solidFill>
                  <a:schemeClr val="accent6">
                    <a:lumMod val="50000"/>
                  </a:schemeClr>
                </a:solidFill>
                <a:latin typeface="Times New Roman" panose="02020603050405020304" pitchFamily="18" charset="0"/>
                <a:cs typeface="Times New Roman" panose="02020603050405020304" pitchFamily="18" charset="0"/>
              </a:rPr>
              <a:t>: 0,9–1,0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Объём </a:t>
            </a:r>
            <a:r>
              <a:rPr lang="ru-RU" sz="2400" dirty="0">
                <a:solidFill>
                  <a:schemeClr val="accent6">
                    <a:lumMod val="50000"/>
                  </a:schemeClr>
                </a:solidFill>
                <a:latin typeface="Times New Roman" panose="02020603050405020304" pitchFamily="18" charset="0"/>
                <a:cs typeface="Times New Roman" panose="02020603050405020304" pitchFamily="18" charset="0"/>
              </a:rPr>
              <a:t>амниотической жидкости: около 0,9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Увеличение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объёма циркулирующей крови: 1,3–1,8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Жировые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отложения: 2,7–3,6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Увеличение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объёма жидкости в организме: 0,9–1,3 кг. </a:t>
            </a:r>
          </a:p>
          <a:p>
            <a:pPr marL="342900" indent="-342900" algn="just">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Увеличение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молочных желёз: 0,9–1,3 кг. </a:t>
            </a:r>
          </a:p>
          <a:p>
            <a:pPr marL="342900" indent="-342900" algn="just">
              <a:lnSpc>
                <a:spcPct val="150000"/>
              </a:lnSpc>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3314" name="Picture 2" descr="https://avatars.mds.yandex.net/i?id=44d86693c6068578e0b75aa8cf9148a96a765466-562348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12822" y="1378040"/>
            <a:ext cx="5270247" cy="273032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02798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69489" y="185498"/>
            <a:ext cx="965302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Нормальная прибавка массы тела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4154984"/>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Как чрезмерная, так и недостаточная прибавка массы тела могут негативно влиять на течение беременности и состояние ребёнка.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Важные замечания: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Резкие скачки веса или отсутствие прибавки — тревожные сигналы, которые требуют консультации врача.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Строгие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диеты и препараты для похудения во время беременности противопоказаны.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Для </a:t>
            </a:r>
            <a:r>
              <a:rPr lang="ru-RU" sz="2400" dirty="0">
                <a:solidFill>
                  <a:schemeClr val="accent6">
                    <a:lumMod val="50000"/>
                  </a:schemeClr>
                </a:solidFill>
                <a:latin typeface="Times New Roman" panose="02020603050405020304" pitchFamily="18" charset="0"/>
                <a:cs typeface="Times New Roman" panose="02020603050405020304" pitchFamily="18" charset="0"/>
              </a:rPr>
              <a:t>контроля веса рекомендуется взвешиваться раз в неделю, желательно в одно и то же время.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Все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назначения (диета, консультации специалистов и т. п.) следует выполнять по назначению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врача</a:t>
            </a:r>
            <a:r>
              <a:rPr lang="ru-RU" sz="2400" dirty="0">
                <a:solidFill>
                  <a:schemeClr val="accent6">
                    <a:lumMod val="50000"/>
                  </a:schemeClr>
                </a:solidFill>
                <a:latin typeface="Times New Roman" panose="02020603050405020304" pitchFamily="18" charset="0"/>
                <a:cs typeface="Times New Roman" panose="02020603050405020304" pitchFamily="18" charset="0"/>
              </a:rPr>
              <a:t>!</a:t>
            </a:r>
          </a:p>
        </p:txBody>
      </p:sp>
      <p:pic>
        <p:nvPicPr>
          <p:cNvPr id="14338" name="Picture 2" descr="https://avatars.mds.yandex.net/i?id=dd0463da3e206bc76b6c06aad15c04be63ebc3d1-4080966-images-thumbs&amp;n=13"/>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l="26175" t="17916" r="24248" b="18485"/>
          <a:stretch/>
        </p:blipFill>
        <p:spPr bwMode="auto">
          <a:xfrm>
            <a:off x="4675031" y="4740157"/>
            <a:ext cx="2841939" cy="20507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3082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9767" y="46166"/>
            <a:ext cx="1041246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Шевеление плода,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шевелений,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Обратиться к врачу при изменениях в шевелениях плода необходимо в случаях, когда наблюдаются существенные отклонения от привычного паттерна активности или полное отсутствие движений в течение определённого времени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Отсутствие шевелений после 22–24 недель беременности. До этого срока движения плода ещё могут быть нерегулярными, и женщина не всегда их ощущает.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Полное отсутствие шевелений в течение 12 часов и более. В некоторых случаях можно попробовать «расшевелить» плод: лечь на левый бок, выпить воды или съесть что-то сладкое. Если в течение двух часов шевеления не ощущаются, стоит обратиться к врачу</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Резкое снижение активности по сравнению с предыдущими днями. Если раньше плод был активен, а теперь стал заметно менее подвижным, это повод для консультации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Слишком активные, резкие или болезненные шевеления. Такие движения могут быть связаны с неудобным для ребёнка положением матери, гипоксией (недостатком кислорода), обвитием пуповиной, многоводием или другими осложнениями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Резкое изменение характера привычных движений. Например, если ранее плод двигался ритмично, а теперь появились хаотичные, непредсказуемые толчки</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44581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89767" y="46166"/>
            <a:ext cx="10412466"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Шевеление плода,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шевелений, при которых надо обратиться к врачу</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632311"/>
          </a:xfrm>
          <a:prstGeom prst="rect">
            <a:avLst/>
          </a:prstGeom>
          <a:noFill/>
        </p:spPr>
        <p:txBody>
          <a:bodyPr wrap="square" rtlCol="0">
            <a:spAutoFit/>
          </a:bodyPr>
          <a:lstStyle/>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Нужно учитывать следующие факторы:  </a:t>
            </a:r>
          </a:p>
          <a:p>
            <a:pPr marL="342900" indent="-342900" algn="just">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некоторые лекарства (например, сильнодействующие обезболивающие или седативные средства) могут влиять на активность плода;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вредные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привычки (алкоголь, курение) также могут сказываться на шевелениях;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физиологические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причины (например, сон плода — обычно он спит по 20–40 минут, реже — до 90 минут); </a:t>
            </a:r>
          </a:p>
          <a:p>
            <a:pPr marL="342900" indent="-342900" algn="just">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особенности </a:t>
            </a:r>
            <a:r>
              <a:rPr lang="ru-RU" sz="2400" dirty="0">
                <a:solidFill>
                  <a:schemeClr val="accent6">
                    <a:lumMod val="50000"/>
                  </a:schemeClr>
                </a:solidFill>
                <a:latin typeface="Times New Roman" panose="02020603050405020304" pitchFamily="18" charset="0"/>
                <a:cs typeface="Times New Roman" panose="02020603050405020304" pitchFamily="18" charset="0"/>
              </a:rPr>
              <a:t>положения плаценты (например, если она расположена по передней стенке матки) или анатомо-физиологические особенности матери (избыточный вес, худощавость) могут влиять на восприятие шевелений</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endParaRPr lang="ru-RU" sz="24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При обращении к врачу могут быть назначены дополнительные </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исследования (УЗИ, КТГ, </a:t>
            </a: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допплерометрия</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Важно помнить, что норма шевелений индивидуальна для каждого ребёнка, и важно оценивать динамику, а не только отдельные показатели. При любых сомнениях или тревогах стоит проконсультироваться с акушером-гинекологом.</a:t>
            </a:r>
          </a:p>
        </p:txBody>
      </p:sp>
    </p:spTree>
    <p:extLst>
      <p:ext uri="{BB962C8B-B14F-4D97-AF65-F5344CB8AC3E}">
        <p14:creationId xmlns:p14="http://schemas.microsoft.com/office/powerpoint/2010/main" val="5369478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252975" y="46166"/>
            <a:ext cx="9686049" cy="92333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Шевеление плода, </a:t>
            </a:r>
          </a:p>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особенности шевелений, при которых надо обратиться к врачу</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969496"/>
            <a:ext cx="12192000" cy="5755422"/>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Дневник шевелений плода — это инструмент для отслеживания двигательной активности плода во время беременности. Он помогает вовремя заметить возможные отклонения и своевременно обратиться к врачу.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Большинство врачей рекомендуют вести дневник с 28-й недели беременности. К этому сроку нервная система плода достаточно зрелая, чтобы его движения стали стабильными и регулярными.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Как считать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шевеления? </a:t>
            </a:r>
            <a:r>
              <a:rPr lang="ru-RU" sz="2300" dirty="0">
                <a:solidFill>
                  <a:schemeClr val="accent6">
                    <a:lumMod val="50000"/>
                  </a:schemeClr>
                </a:solidFill>
                <a:latin typeface="Times New Roman" panose="02020603050405020304" pitchFamily="18" charset="0"/>
                <a:cs typeface="Times New Roman" panose="02020603050405020304" pitchFamily="18" charset="0"/>
              </a:rPr>
              <a:t>За одно шевеление принимается любое ощутимое движение: толчок, пинок, «перекатывание», серия движений подряд без паузы. Икота не учитывается — она рефлекторна и не отражает двигательную активность</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Период наблюдения. Часто выбирают время с 9:00 до 21:00.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Что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фиксировать?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Время каждого десятого шевеления отмечают в таблице. Например, если 10-е шевеление зафиксировано между 13:00 и 13:30, отметку делают в соответствующей графе. Если за 12 часов зафиксировано менее 10 шевелений, это повод обратиться к врачу.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Дополнительные графы. В графу «Примечания» можно вписать информацию, которая могла повлиять на активность: физическую нагрузку, стресс, приём пищи, плохой сон и т. д..</a:t>
            </a:r>
          </a:p>
          <a:p>
            <a:pPr marL="342900" indent="-342900" algn="just">
              <a:buFont typeface="Arial" panose="020B0604020202020204" pitchFamily="34" charset="0"/>
              <a:buChar char="•"/>
            </a:pP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66727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Picture background"/>
          <p:cNvPicPr>
            <a:picLocks noChangeAspect="1" noChangeArrowheads="1"/>
          </p:cNvPicPr>
          <p:nvPr/>
        </p:nvPicPr>
        <p:blipFill rotWithShape="1">
          <a:blip r:embed="rId2">
            <a:extLst>
              <a:ext uri="{28A0092B-C50C-407E-A947-70E740481C1C}">
                <a14:useLocalDpi xmlns:a14="http://schemas.microsoft.com/office/drawing/2010/main" val="0"/>
              </a:ext>
            </a:extLst>
          </a:blip>
          <a:srcRect t="8649" r="8269" b="10707"/>
          <a:stretch/>
        </p:blipFill>
        <p:spPr bwMode="auto">
          <a:xfrm>
            <a:off x="2516187" y="0"/>
            <a:ext cx="7529334" cy="6619279"/>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04505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2527" y="0"/>
            <a:ext cx="546694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Питание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0" y="523220"/>
            <a:ext cx="12192000" cy="2677656"/>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Питание во время беременности — ключевой фактор поддержания здоровья матери и нормального развития плода. Рацион должен быть сбалансированным, разнообразным и учитывать потребности организма в белках, жирах, углеводах, витаминах и минералах</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Важны качество продуктов и питьевой режим.</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План питания для беременных составляется индивидуально врачом-акушером-гинекологом, эндокринологом или диетологом с учётом веса,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состояния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здоровья и других факторов.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5362" name="Picture 2" descr="https://avatars.mds.yandex.net/i?id=a997333843c4b6aea36912135194fdbdededce25-10875714-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5871" y="3200876"/>
            <a:ext cx="5320257" cy="352467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3279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62527" y="0"/>
            <a:ext cx="5466946"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Питание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4" name="TextBox 3"/>
          <p:cNvSpPr txBox="1"/>
          <p:nvPr/>
        </p:nvSpPr>
        <p:spPr>
          <a:xfrm>
            <a:off x="0" y="523220"/>
            <a:ext cx="12192000" cy="5293757"/>
          </a:xfrm>
          <a:prstGeom prst="rect">
            <a:avLst/>
          </a:prstGeom>
          <a:noFill/>
        </p:spPr>
        <p:txBody>
          <a:bodyPr wrap="square" rtlCol="0">
            <a:spAutoFit/>
          </a:bodyPr>
          <a:lstStyle/>
          <a:p>
            <a:pPr algn="ctr"/>
            <a:r>
              <a:rPr lang="ru-RU" sz="2600" b="1" dirty="0" smtClean="0">
                <a:solidFill>
                  <a:schemeClr val="accent6">
                    <a:lumMod val="50000"/>
                  </a:schemeClr>
                </a:solidFill>
                <a:latin typeface="Times New Roman" panose="02020603050405020304" pitchFamily="18" charset="0"/>
                <a:cs typeface="Times New Roman" panose="02020603050405020304" pitchFamily="18" charset="0"/>
              </a:rPr>
              <a:t>Продукты, которые следует ограничить:</a:t>
            </a:r>
          </a:p>
          <a:p>
            <a:pPr algn="ctr"/>
            <a:endParaRPr lang="ru-RU" sz="2600" b="1"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600" dirty="0">
                <a:solidFill>
                  <a:schemeClr val="accent6">
                    <a:lumMod val="50000"/>
                  </a:schemeClr>
                </a:solidFill>
                <a:latin typeface="Times New Roman" panose="02020603050405020304" pitchFamily="18" charset="0"/>
                <a:cs typeface="Times New Roman" panose="02020603050405020304" pitchFamily="18" charset="0"/>
              </a:rPr>
              <a:t>Сырые или недостаточно термически обработанные продукты. Сырое мясо, рыба (в том числе в составе суши), яйца, </a:t>
            </a:r>
            <a:r>
              <a:rPr lang="ru-RU" sz="2600" dirty="0" err="1">
                <a:solidFill>
                  <a:schemeClr val="accent6">
                    <a:lumMod val="50000"/>
                  </a:schemeClr>
                </a:solidFill>
                <a:latin typeface="Times New Roman" panose="02020603050405020304" pitchFamily="18" charset="0"/>
                <a:cs typeface="Times New Roman" panose="02020603050405020304" pitchFamily="18" charset="0"/>
              </a:rPr>
              <a:t>непастеризованное</a:t>
            </a:r>
            <a:r>
              <a:rPr lang="ru-RU" sz="2600" dirty="0">
                <a:solidFill>
                  <a:schemeClr val="accent6">
                    <a:lumMod val="50000"/>
                  </a:schemeClr>
                </a:solidFill>
                <a:latin typeface="Times New Roman" panose="02020603050405020304" pitchFamily="18" charset="0"/>
                <a:cs typeface="Times New Roman" panose="02020603050405020304" pitchFamily="18" charset="0"/>
              </a:rPr>
              <a:t> молоко — риск бактериальных инфекций (сальмонеллёз, </a:t>
            </a:r>
            <a:r>
              <a:rPr lang="ru-RU" sz="2600" dirty="0" err="1">
                <a:solidFill>
                  <a:schemeClr val="accent6">
                    <a:lumMod val="50000"/>
                  </a:schemeClr>
                </a:solidFill>
                <a:latin typeface="Times New Roman" panose="02020603050405020304" pitchFamily="18" charset="0"/>
                <a:cs typeface="Times New Roman" panose="02020603050405020304" pitchFamily="18" charset="0"/>
              </a:rPr>
              <a:t>листериоз</a:t>
            </a:r>
            <a:r>
              <a:rPr lang="ru-RU" sz="2600" dirty="0">
                <a:solidFill>
                  <a:schemeClr val="accent6">
                    <a:lumMod val="50000"/>
                  </a:schemeClr>
                </a:solidFill>
                <a:latin typeface="Times New Roman" panose="02020603050405020304" pitchFamily="18" charset="0"/>
                <a:cs typeface="Times New Roman" panose="02020603050405020304" pitchFamily="18" charset="0"/>
              </a:rPr>
              <a:t>). </a:t>
            </a:r>
            <a:endParaRPr lang="ru-RU" sz="26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600" dirty="0" smtClean="0">
                <a:solidFill>
                  <a:schemeClr val="accent6">
                    <a:lumMod val="50000"/>
                  </a:schemeClr>
                </a:solidFill>
                <a:latin typeface="Times New Roman" panose="02020603050405020304" pitchFamily="18" charset="0"/>
                <a:cs typeface="Times New Roman" panose="02020603050405020304" pitchFamily="18" charset="0"/>
              </a:rPr>
              <a:t>Полуфабрикаты</a:t>
            </a:r>
            <a:r>
              <a:rPr lang="ru-RU" sz="2600" dirty="0">
                <a:solidFill>
                  <a:schemeClr val="accent6">
                    <a:lumMod val="50000"/>
                  </a:schemeClr>
                </a:solidFill>
                <a:latin typeface="Times New Roman" panose="02020603050405020304" pitchFamily="18" charset="0"/>
                <a:cs typeface="Times New Roman" panose="02020603050405020304" pitchFamily="18" charset="0"/>
              </a:rPr>
              <a:t>, </a:t>
            </a:r>
            <a:r>
              <a:rPr lang="ru-RU" sz="2600" dirty="0" err="1">
                <a:solidFill>
                  <a:schemeClr val="accent6">
                    <a:lumMod val="50000"/>
                  </a:schemeClr>
                </a:solidFill>
                <a:latin typeface="Times New Roman" panose="02020603050405020304" pitchFamily="18" charset="0"/>
                <a:cs typeface="Times New Roman" panose="02020603050405020304" pitchFamily="18" charset="0"/>
              </a:rPr>
              <a:t>фастфуд</a:t>
            </a:r>
            <a:r>
              <a:rPr lang="ru-RU" sz="2600" dirty="0">
                <a:solidFill>
                  <a:schemeClr val="accent6">
                    <a:lumMod val="50000"/>
                  </a:schemeClr>
                </a:solidFill>
                <a:latin typeface="Times New Roman" panose="02020603050405020304" pitchFamily="18" charset="0"/>
                <a:cs typeface="Times New Roman" panose="02020603050405020304" pitchFamily="18" charset="0"/>
              </a:rPr>
              <a:t>, консервы, газированные и сладкие напитки — содержат много соли, сахара, вредных жиров и пищевых добавок. </a:t>
            </a:r>
            <a:endParaRPr lang="ru-RU" sz="26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600" dirty="0" smtClean="0">
                <a:solidFill>
                  <a:schemeClr val="accent6">
                    <a:lumMod val="50000"/>
                  </a:schemeClr>
                </a:solidFill>
                <a:latin typeface="Times New Roman" panose="02020603050405020304" pitchFamily="18" charset="0"/>
                <a:cs typeface="Times New Roman" panose="02020603050405020304" pitchFamily="18" charset="0"/>
              </a:rPr>
              <a:t>Кофеин</a:t>
            </a:r>
            <a:r>
              <a:rPr lang="ru-RU" sz="2600" dirty="0">
                <a:solidFill>
                  <a:schemeClr val="accent6">
                    <a:lumMod val="50000"/>
                  </a:schemeClr>
                </a:solidFill>
                <a:latin typeface="Times New Roman" panose="02020603050405020304" pitchFamily="18" charset="0"/>
                <a:cs typeface="Times New Roman" panose="02020603050405020304" pitchFamily="18" charset="0"/>
              </a:rPr>
              <a:t>. В больших количествах может негативно влиять на сердечно-сосудистую систему плода. Рекомендуется ограничить потребление до 1–2 чашек в день или заменить кофе напитками из цикория. </a:t>
            </a:r>
            <a:endParaRPr lang="ru-RU" sz="26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600" dirty="0" smtClean="0">
                <a:solidFill>
                  <a:schemeClr val="accent6">
                    <a:lumMod val="50000"/>
                  </a:schemeClr>
                </a:solidFill>
                <a:latin typeface="Times New Roman" panose="02020603050405020304" pitchFamily="18" charset="0"/>
                <a:cs typeface="Times New Roman" panose="02020603050405020304" pitchFamily="18" charset="0"/>
              </a:rPr>
              <a:t>Алкоголь</a:t>
            </a:r>
            <a:r>
              <a:rPr lang="ru-RU" sz="2600" dirty="0">
                <a:solidFill>
                  <a:schemeClr val="accent6">
                    <a:lumMod val="50000"/>
                  </a:schemeClr>
                </a:solidFill>
                <a:latin typeface="Times New Roman" panose="02020603050405020304" pitchFamily="18" charset="0"/>
                <a:cs typeface="Times New Roman" panose="02020603050405020304" pitchFamily="18" charset="0"/>
              </a:rPr>
              <a:t>. Полностью исключается из-за крайне отрицательного воздействия на развитие плода. </a:t>
            </a:r>
            <a:endParaRPr lang="ru-RU" sz="26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600" dirty="0" smtClean="0">
                <a:solidFill>
                  <a:schemeClr val="accent6">
                    <a:lumMod val="50000"/>
                  </a:schemeClr>
                </a:solidFill>
                <a:latin typeface="Times New Roman" panose="02020603050405020304" pitchFamily="18" charset="0"/>
                <a:cs typeface="Times New Roman" panose="02020603050405020304" pitchFamily="18" charset="0"/>
              </a:rPr>
              <a:t>Грибы </a:t>
            </a:r>
            <a:r>
              <a:rPr lang="ru-RU" sz="2600" dirty="0">
                <a:solidFill>
                  <a:schemeClr val="accent6">
                    <a:lumMod val="50000"/>
                  </a:schemeClr>
                </a:solidFill>
                <a:latin typeface="Times New Roman" panose="02020603050405020304" pitchFamily="18" charset="0"/>
                <a:cs typeface="Times New Roman" panose="02020603050405020304" pitchFamily="18" charset="0"/>
              </a:rPr>
              <a:t>— могут накапливать токсины и вызывать дискомфорт в ЖКТ. </a:t>
            </a:r>
            <a:endParaRPr lang="ru-RU" sz="26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11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9125" y="185498"/>
            <a:ext cx="95137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Двигательная активность и спорт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5632311"/>
          </a:xfrm>
          <a:prstGeom prst="rect">
            <a:avLst/>
          </a:prstGeom>
          <a:noFill/>
        </p:spPr>
        <p:txBody>
          <a:bodyPr wrap="square" rtlCol="0">
            <a:spAutoFit/>
          </a:bodyPr>
          <a:lstStyle/>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Двигательная активность во время беременности может быть полезной при нормальном её течении, но требует индивидуального подхода и обязательной консультации с врачом-акушером-гинекологом</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dirty="0">
                <a:solidFill>
                  <a:schemeClr val="accent6">
                    <a:lumMod val="50000"/>
                  </a:schemeClr>
                </a:solidFill>
                <a:latin typeface="Times New Roman" panose="02020603050405020304" pitchFamily="18" charset="0"/>
                <a:cs typeface="Times New Roman" panose="02020603050405020304" pitchFamily="18" charset="0"/>
              </a:rPr>
              <a:t>Умеренные нагрузки улучшают кровообращение, укрепляют мышцы, повышают выносливость, помогают контролировать вес, снимают стресс и улучшают настроение. </a:t>
            </a:r>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Они </a:t>
            </a:r>
            <a:r>
              <a:rPr lang="ru-RU" sz="2400" dirty="0">
                <a:solidFill>
                  <a:schemeClr val="accent6">
                    <a:lumMod val="50000"/>
                  </a:schemeClr>
                </a:solidFill>
                <a:latin typeface="Times New Roman" panose="02020603050405020304" pitchFamily="18" charset="0"/>
                <a:cs typeface="Times New Roman" panose="02020603050405020304" pitchFamily="18" charset="0"/>
              </a:rPr>
              <a:t>могут способствовать:</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подготовке организма к родам;</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снижению риска осложнений беременности и послеродовых осложнений;</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более быстрому восстановлению после родов;</a:t>
            </a:r>
          </a:p>
          <a:p>
            <a:pPr marL="342900" indent="-342900" algn="ctr">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улучшению маточно-плацентарного кровотока, благодаря чему плод получает больше кислорода и питательных веществ</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400" b="1" dirty="0">
                <a:solidFill>
                  <a:schemeClr val="accent6">
                    <a:lumMod val="50000"/>
                  </a:schemeClr>
                </a:solidFill>
                <a:latin typeface="Times New Roman" panose="02020603050405020304" pitchFamily="18" charset="0"/>
                <a:cs typeface="Times New Roman" panose="02020603050405020304" pitchFamily="18" charset="0"/>
              </a:rPr>
              <a:t>Важно прислушиваться к сигналам организма во время тренировок и при появлении неприятных симптомов (боли в животе, кровянистые выделения, одышка, судороги, изменения артериального давления и др.) немедленно прекратить занятия и обратиться к врачу.</a:t>
            </a:r>
            <a:endParaRPr lang="ru-RU" sz="24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920663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9125" y="185498"/>
            <a:ext cx="95137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Двигательная активность и спорт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5632311"/>
          </a:xfrm>
          <a:prstGeom prst="rect">
            <a:avLst/>
          </a:prstGeom>
          <a:noFill/>
        </p:spPr>
        <p:txBody>
          <a:bodyPr wrap="square" rtlCol="0">
            <a:spAutoFit/>
          </a:bodyPr>
          <a:lstStyle/>
          <a:p>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Рекомендуемые виды активности:</a:t>
            </a: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Ходьба. Один из самых щадящих и доступных видов активности. Улучшает кровообращение, тренирует сердечно-сосудистую и дыхательную системы, снижает риск отёков. </a:t>
            </a:r>
          </a:p>
          <a:p>
            <a:pPr marL="342900" indent="-342900">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Плавание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аквааэробика</a:t>
            </a:r>
            <a:r>
              <a:rPr lang="ru-RU" sz="2400" dirty="0">
                <a:solidFill>
                  <a:schemeClr val="accent6">
                    <a:lumMod val="50000"/>
                  </a:schemeClr>
                </a:solidFill>
                <a:latin typeface="Times New Roman" panose="02020603050405020304" pitchFamily="18" charset="0"/>
                <a:cs typeface="Times New Roman" panose="02020603050405020304" pitchFamily="18" charset="0"/>
              </a:rPr>
              <a:t>. Вода снижает нагрузку на суставы и позвоночник, укрепляет мышцы, уменьшает отёки, успокаивает нервную систему. </a:t>
            </a:r>
          </a:p>
          <a:p>
            <a:pPr marL="342900" indent="-342900">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Йога </a:t>
            </a:r>
            <a:r>
              <a:rPr lang="ru-RU" sz="2400" dirty="0">
                <a:solidFill>
                  <a:schemeClr val="accent6">
                    <a:lumMod val="50000"/>
                  </a:schemeClr>
                </a:solidFill>
                <a:latin typeface="Times New Roman" panose="02020603050405020304" pitchFamily="18" charset="0"/>
                <a:cs typeface="Times New Roman" panose="02020603050405020304" pitchFamily="18" charset="0"/>
              </a:rPr>
              <a:t>и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пилатес</a:t>
            </a:r>
            <a:r>
              <a:rPr lang="ru-RU" sz="2400" dirty="0">
                <a:solidFill>
                  <a:schemeClr val="accent6">
                    <a:lumMod val="50000"/>
                  </a:schemeClr>
                </a:solidFill>
                <a:latin typeface="Times New Roman" panose="02020603050405020304" pitchFamily="18" charset="0"/>
                <a:cs typeface="Times New Roman" panose="02020603050405020304" pitchFamily="18" charset="0"/>
              </a:rPr>
              <a:t>. Адаптированные комплексы поз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асан</a:t>
            </a:r>
            <a:r>
              <a:rPr lang="ru-RU" sz="2400" dirty="0">
                <a:solidFill>
                  <a:schemeClr val="accent6">
                    <a:lumMod val="50000"/>
                  </a:schemeClr>
                </a:solidFill>
                <a:latin typeface="Times New Roman" panose="02020603050405020304" pitchFamily="18" charset="0"/>
                <a:cs typeface="Times New Roman" panose="02020603050405020304" pitchFamily="18" charset="0"/>
              </a:rPr>
              <a:t>), дыхательные упражнения и элементы медитации помогают укрепить мышцы, улучшить гибкость, научиться расслабляться и освоить техники дыхания, которые могут пригодиться в родах. Важно избегать перевёрнутых поз и перегрева. </a:t>
            </a:r>
          </a:p>
          <a:p>
            <a:pPr marL="342900" indent="-342900">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Упражнения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на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фитболе</a:t>
            </a:r>
            <a:r>
              <a:rPr lang="ru-RU" sz="2400" dirty="0">
                <a:solidFill>
                  <a:schemeClr val="accent6">
                    <a:lumMod val="50000"/>
                  </a:schemeClr>
                </a:solidFill>
                <a:latin typeface="Times New Roman" panose="02020603050405020304" pitchFamily="18" charset="0"/>
                <a:cs typeface="Times New Roman" panose="02020603050405020304" pitchFamily="18" charset="0"/>
              </a:rPr>
              <a:t>. Помогают укрепить мышцы, улучшить координацию и равновесие. </a:t>
            </a:r>
          </a:p>
          <a:p>
            <a:pPr marL="342900" indent="-342900">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Упражнения </a:t>
            </a:r>
            <a:r>
              <a:rPr lang="ru-RU" sz="2400" dirty="0">
                <a:solidFill>
                  <a:schemeClr val="accent6">
                    <a:lumMod val="50000"/>
                  </a:schemeClr>
                </a:solidFill>
                <a:latin typeface="Times New Roman" panose="02020603050405020304" pitchFamily="18" charset="0"/>
                <a:cs typeface="Times New Roman" panose="02020603050405020304" pitchFamily="18" charset="0"/>
              </a:rPr>
              <a:t>Кегеля. Направлены на укрепление мышц тазового дна, что может помочь предотвратить недержание мочи и ускорить восстановление после родов. </a:t>
            </a:r>
          </a:p>
          <a:p>
            <a:endParaRPr lang="ru-RU" sz="2400"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53323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339125" y="185498"/>
            <a:ext cx="9513759"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Двигательная активность и спорт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000273"/>
            <a:ext cx="12192000" cy="4893647"/>
          </a:xfrm>
          <a:prstGeom prst="rect">
            <a:avLst/>
          </a:prstGeom>
          <a:noFill/>
        </p:spPr>
        <p:txBody>
          <a:bodyPr wrap="square" rtlCol="0">
            <a:spAutoFit/>
          </a:bodyPr>
          <a:lstStyle/>
          <a:p>
            <a:r>
              <a:rPr lang="ru-RU" sz="2400" b="1" dirty="0" smtClean="0">
                <a:solidFill>
                  <a:schemeClr val="accent6">
                    <a:lumMod val="50000"/>
                  </a:schemeClr>
                </a:solidFill>
                <a:latin typeface="Times New Roman" panose="02020603050405020304" pitchFamily="18" charset="0"/>
                <a:cs typeface="Times New Roman" panose="02020603050405020304" pitchFamily="18" charset="0"/>
              </a:rPr>
              <a:t>Противопоказания:</a:t>
            </a:r>
            <a:endParaRPr lang="ru-RU" sz="24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nSpc>
                <a:spcPct val="150000"/>
              </a:lnSpc>
              <a:buFont typeface="Arial" panose="020B0604020202020204" pitchFamily="34" charset="0"/>
              <a:buChar char="•"/>
            </a:pPr>
            <a:r>
              <a:rPr lang="ru-RU" sz="2400" dirty="0">
                <a:solidFill>
                  <a:schemeClr val="accent6">
                    <a:lumMod val="50000"/>
                  </a:schemeClr>
                </a:solidFill>
                <a:latin typeface="Times New Roman" panose="02020603050405020304" pitchFamily="18" charset="0"/>
                <a:cs typeface="Times New Roman" panose="02020603050405020304" pitchFamily="18" charset="0"/>
              </a:rPr>
              <a:t>угроза прерывания беременности, преждевременных родов; </a:t>
            </a:r>
          </a:p>
          <a:p>
            <a:pPr marL="342900" indent="-342900">
              <a:lnSpc>
                <a:spcPct val="150000"/>
              </a:lnSpc>
              <a:buFont typeface="Arial" panose="020B0604020202020204" pitchFamily="34" charset="0"/>
              <a:buChar char="•"/>
            </a:pP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предлежание</a:t>
            </a: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400" dirty="0">
                <a:solidFill>
                  <a:schemeClr val="accent6">
                    <a:lumMod val="50000"/>
                  </a:schemeClr>
                </a:solidFill>
                <a:latin typeface="Times New Roman" panose="02020603050405020304" pitchFamily="18" charset="0"/>
                <a:cs typeface="Times New Roman" panose="02020603050405020304" pitchFamily="18" charset="0"/>
              </a:rPr>
              <a:t>плаценты; </a:t>
            </a:r>
          </a:p>
          <a:p>
            <a:pPr marL="342900" indent="-342900">
              <a:lnSpc>
                <a:spcPct val="150000"/>
              </a:lnSpc>
              <a:buFont typeface="Arial" panose="020B0604020202020204" pitchFamily="34" charset="0"/>
              <a:buChar char="•"/>
            </a:pPr>
            <a:r>
              <a:rPr lang="ru-RU" sz="2400" dirty="0" err="1" smtClean="0">
                <a:solidFill>
                  <a:schemeClr val="accent6">
                    <a:lumMod val="50000"/>
                  </a:schemeClr>
                </a:solidFill>
                <a:latin typeface="Times New Roman" panose="02020603050405020304" pitchFamily="18" charset="0"/>
                <a:cs typeface="Times New Roman" panose="02020603050405020304" pitchFamily="18" charset="0"/>
              </a:rPr>
              <a:t>преэклампсия</a:t>
            </a:r>
            <a:r>
              <a:rPr lang="ru-RU" sz="2400" dirty="0">
                <a:solidFill>
                  <a:schemeClr val="accent6">
                    <a:lumMod val="50000"/>
                  </a:schemeClr>
                </a:solidFill>
                <a:latin typeface="Times New Roman" panose="02020603050405020304" pitchFamily="18" charset="0"/>
                <a:cs typeface="Times New Roman" panose="02020603050405020304" pitchFamily="18" charset="0"/>
              </a:rPr>
              <a:t>, </a:t>
            </a:r>
            <a:r>
              <a:rPr lang="ru-RU" sz="2400" dirty="0" err="1">
                <a:solidFill>
                  <a:schemeClr val="accent6">
                    <a:lumMod val="50000"/>
                  </a:schemeClr>
                </a:solidFill>
                <a:latin typeface="Times New Roman" panose="02020603050405020304" pitchFamily="18" charset="0"/>
                <a:cs typeface="Times New Roman" panose="02020603050405020304" pitchFamily="18" charset="0"/>
              </a:rPr>
              <a:t>истмико</a:t>
            </a:r>
            <a:r>
              <a:rPr lang="ru-RU" sz="2400" dirty="0">
                <a:solidFill>
                  <a:schemeClr val="accent6">
                    <a:lumMod val="50000"/>
                  </a:schemeClr>
                </a:solidFill>
                <a:latin typeface="Times New Roman" panose="02020603050405020304" pitchFamily="18" charset="0"/>
                <a:cs typeface="Times New Roman" panose="02020603050405020304" pitchFamily="18" charset="0"/>
              </a:rPr>
              <a:t>-цервикальная недостаточность, синдром задержки роста плода; </a:t>
            </a:r>
          </a:p>
          <a:p>
            <a:pPr marL="342900" indent="-342900">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многоплодная </a:t>
            </a:r>
            <a:r>
              <a:rPr lang="ru-RU" sz="2400" dirty="0">
                <a:solidFill>
                  <a:schemeClr val="accent6">
                    <a:lumMod val="50000"/>
                  </a:schemeClr>
                </a:solidFill>
                <a:latin typeface="Times New Roman" panose="02020603050405020304" pitchFamily="18" charset="0"/>
                <a:cs typeface="Times New Roman" panose="02020603050405020304" pitchFamily="18" charset="0"/>
              </a:rPr>
              <a:t>беременность (например, тройня); </a:t>
            </a:r>
          </a:p>
          <a:p>
            <a:pPr marL="342900" indent="-342900">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декомпенсированный </a:t>
            </a:r>
            <a:r>
              <a:rPr lang="ru-RU" sz="2400" dirty="0">
                <a:solidFill>
                  <a:schemeClr val="accent6">
                    <a:lumMod val="50000"/>
                  </a:schemeClr>
                </a:solidFill>
                <a:latin typeface="Times New Roman" panose="02020603050405020304" pitchFamily="18" charset="0"/>
                <a:cs typeface="Times New Roman" panose="02020603050405020304" pitchFamily="18" charset="0"/>
              </a:rPr>
              <a:t>сахарный диабет 1-го типа, неконтролируемая артериальная гипертензия; </a:t>
            </a:r>
          </a:p>
          <a:p>
            <a:pPr marL="342900" indent="-342900">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ОРЗ </a:t>
            </a:r>
            <a:r>
              <a:rPr lang="ru-RU" sz="2400" dirty="0">
                <a:solidFill>
                  <a:schemeClr val="accent6">
                    <a:lumMod val="50000"/>
                  </a:schemeClr>
                </a:solidFill>
                <a:latin typeface="Times New Roman" panose="02020603050405020304" pitchFamily="18" charset="0"/>
                <a:cs typeface="Times New Roman" panose="02020603050405020304" pitchFamily="18" charset="0"/>
              </a:rPr>
              <a:t>и обострения хронических заболеваний, тяжёлый токсикоз; </a:t>
            </a:r>
          </a:p>
          <a:p>
            <a:pPr marL="342900" indent="-342900">
              <a:lnSpc>
                <a:spcPct val="150000"/>
              </a:lnSpc>
              <a:buFont typeface="Arial" panose="020B0604020202020204" pitchFamily="34" charset="0"/>
              <a:buChar char="•"/>
            </a:pPr>
            <a:r>
              <a:rPr lang="ru-RU" sz="2400" dirty="0" smtClean="0">
                <a:solidFill>
                  <a:schemeClr val="accent6">
                    <a:lumMod val="50000"/>
                  </a:schemeClr>
                </a:solidFill>
                <a:latin typeface="Times New Roman" panose="02020603050405020304" pitchFamily="18" charset="0"/>
                <a:cs typeface="Times New Roman" panose="02020603050405020304" pitchFamily="18" charset="0"/>
              </a:rPr>
              <a:t>замершие </a:t>
            </a:r>
            <a:r>
              <a:rPr lang="ru-RU" sz="2400" dirty="0">
                <a:solidFill>
                  <a:schemeClr val="accent6">
                    <a:lumMod val="50000"/>
                  </a:schemeClr>
                </a:solidFill>
                <a:latin typeface="Times New Roman" panose="02020603050405020304" pitchFamily="18" charset="0"/>
                <a:cs typeface="Times New Roman" panose="02020603050405020304" pitchFamily="18" charset="0"/>
              </a:rPr>
              <a:t>беременности, кровянистые выделения, боли в низу живота. </a:t>
            </a:r>
          </a:p>
        </p:txBody>
      </p:sp>
    </p:spTree>
    <p:extLst>
      <p:ext uri="{BB962C8B-B14F-4D97-AF65-F5344CB8AC3E}">
        <p14:creationId xmlns:p14="http://schemas.microsoft.com/office/powerpoint/2010/main" val="28472262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26519" y="0"/>
            <a:ext cx="653897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Половая жизнь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523220"/>
            <a:ext cx="12192000" cy="5755422"/>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При нормально протекающей беременности интимная жизнь в большинстве случаев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безопасна. </a:t>
            </a:r>
            <a:r>
              <a:rPr lang="ru-RU" sz="2300" dirty="0">
                <a:solidFill>
                  <a:schemeClr val="accent6">
                    <a:lumMod val="50000"/>
                  </a:schemeClr>
                </a:solidFill>
                <a:latin typeface="Times New Roman" panose="02020603050405020304" pitchFamily="18" charset="0"/>
                <a:cs typeface="Times New Roman" panose="02020603050405020304" pitchFamily="18" charset="0"/>
              </a:rPr>
              <a:t>Плод надёжно защищён плодным пузырём, слизистой пробкой в шейке матки, амниотическими водами и мышечной стенкой матки.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Важно </a:t>
            </a:r>
            <a:r>
              <a:rPr lang="ru-RU" sz="2300" dirty="0">
                <a:solidFill>
                  <a:schemeClr val="accent6">
                    <a:lumMod val="50000"/>
                  </a:schemeClr>
                </a:solidFill>
                <a:latin typeface="Times New Roman" panose="02020603050405020304" pitchFamily="18" charset="0"/>
                <a:cs typeface="Times New Roman" panose="02020603050405020304" pitchFamily="18" charset="0"/>
              </a:rPr>
              <a:t>помнить, что каждая беременность индивидуальна, и решение о возможности половой жизни должен принимать врач с учётом всех особенностей состояния женщины.</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Рекомендуется:</a:t>
            </a:r>
            <a:endParaRPr lang="ru-RU" sz="23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Обсуждать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вопросы интимной жизни с партнёром и наблюдающим акушером-гинекологом. Это поможет получить индивидуальные рекомендации с учётом состояния женщины. </a:t>
            </a: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Прислушиваться </a:t>
            </a:r>
            <a:r>
              <a:rPr lang="ru-RU" sz="2300" dirty="0">
                <a:solidFill>
                  <a:schemeClr val="accent6">
                    <a:lumMod val="50000"/>
                  </a:schemeClr>
                </a:solidFill>
                <a:latin typeface="Times New Roman" panose="02020603050405020304" pitchFamily="18" charset="0"/>
                <a:cs typeface="Times New Roman" panose="02020603050405020304" pitchFamily="18" charset="0"/>
              </a:rPr>
              <a:t>к собственным ощущениям. При любом дискомфорте или боли следует прекратить половой акт. </a:t>
            </a: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Соблюдать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правила интимной гигиены. Перед и после близости обязателен туалет наружных половых органов тёплой водой или специальным гелем. </a:t>
            </a: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Использовать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барьерные методы защиты (презерватив</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 это </a:t>
            </a:r>
            <a:r>
              <a:rPr lang="ru-RU" sz="2300" dirty="0">
                <a:solidFill>
                  <a:schemeClr val="accent6">
                    <a:lumMod val="50000"/>
                  </a:schemeClr>
                </a:solidFill>
                <a:latin typeface="Times New Roman" panose="02020603050405020304" pitchFamily="18" charset="0"/>
                <a:cs typeface="Times New Roman" panose="02020603050405020304" pitchFamily="18" charset="0"/>
              </a:rPr>
              <a:t>поможет снизить риск инфекций. </a:t>
            </a: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Избегать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слишком резких или глубоких проникновений, акробатических позиций с риском потери равновесия. </a:t>
            </a: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70835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1036" y="0"/>
            <a:ext cx="6089936" cy="492443"/>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600" b="1" cap="none" spc="0" dirty="0" smtClean="0">
                <a:ln/>
                <a:solidFill>
                  <a:srgbClr val="00B050"/>
                </a:solidFill>
                <a:effectLst/>
                <a:latin typeface="Times New Roman" panose="02020603050405020304" pitchFamily="18" charset="0"/>
                <a:cs typeface="Times New Roman" panose="02020603050405020304" pitchFamily="18" charset="0"/>
              </a:rPr>
              <a:t>Половая жизнь во время беременности</a:t>
            </a:r>
            <a:endParaRPr lang="ru-RU" sz="26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394692"/>
            <a:ext cx="12192000" cy="6463308"/>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Врач может рекомендовать временно или полностью воздержаться от половой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жизни.</a:t>
            </a: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Абсолютные противопоказания</a:t>
            </a:r>
            <a:endParaRPr lang="ru-RU" sz="23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угроза выкидыша или преждевременных родов;</a:t>
            </a:r>
          </a:p>
          <a:p>
            <a:pPr marL="342900" indent="-342900">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предлежание</a:t>
            </a:r>
            <a:r>
              <a:rPr lang="ru-RU" sz="2300" dirty="0">
                <a:solidFill>
                  <a:schemeClr val="accent6">
                    <a:lumMod val="50000"/>
                  </a:schemeClr>
                </a:solidFill>
                <a:latin typeface="Times New Roman" panose="02020603050405020304" pitchFamily="18" charset="0"/>
                <a:cs typeface="Times New Roman" panose="02020603050405020304" pitchFamily="18" charset="0"/>
              </a:rPr>
              <a:t> плаценты или её низкое расположение;</a:t>
            </a:r>
          </a:p>
          <a:p>
            <a:pPr marL="342900" indent="-342900">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истмико</a:t>
            </a:r>
            <a:r>
              <a:rPr lang="ru-RU" sz="2300" dirty="0">
                <a:solidFill>
                  <a:schemeClr val="accent6">
                    <a:lumMod val="50000"/>
                  </a:schemeClr>
                </a:solidFill>
                <a:latin typeface="Times New Roman" panose="02020603050405020304" pitchFamily="18" charset="0"/>
                <a:cs typeface="Times New Roman" panose="02020603050405020304" pitchFamily="18" charset="0"/>
              </a:rPr>
              <a:t>-цервикальная недостаточность (преждевременное раскрытие шейки матки);</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кровянистые выделения любой интенсивности;</a:t>
            </a:r>
          </a:p>
          <a:p>
            <a:pPr marL="342900" indent="-342900">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подтекание</a:t>
            </a:r>
            <a:r>
              <a:rPr lang="ru-RU" sz="2300" dirty="0">
                <a:solidFill>
                  <a:schemeClr val="accent6">
                    <a:lumMod val="50000"/>
                  </a:schemeClr>
                </a:solidFill>
                <a:latin typeface="Times New Roman" panose="02020603050405020304" pitchFamily="18" charset="0"/>
                <a:cs typeface="Times New Roman" panose="02020603050405020304" pitchFamily="18" charset="0"/>
              </a:rPr>
              <a:t> или излитие околоплодных вод;</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активные инфекции, передающиеся половым путём (ИППП);</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болезненные ощущения во время близости;</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укорочение или раскрытие шейки матки</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Относительные противопоказания</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многоплодная беременность (требует индивидуального подхода);</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выкидыши или преждевременные роды в анамнезе;</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повышенный тонус матки;</a:t>
            </a:r>
          </a:p>
          <a:p>
            <a:pPr marL="342900" indent="-342900">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гестоз</a:t>
            </a:r>
            <a:r>
              <a:rPr lang="ru-RU" sz="2300" dirty="0">
                <a:solidFill>
                  <a:schemeClr val="accent6">
                    <a:lumMod val="50000"/>
                  </a:schemeClr>
                </a:solidFill>
                <a:latin typeface="Times New Roman" panose="02020603050405020304" pitchFamily="18" charset="0"/>
                <a:cs typeface="Times New Roman" panose="02020603050405020304" pitchFamily="18" charset="0"/>
              </a:rPr>
              <a:t> или другие осложнения беременности</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При появлении тревожных симптомов после полового акта </a:t>
            </a: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a:t>
            </a:r>
            <a:r>
              <a:rPr lang="ru-RU" sz="2300" b="1" dirty="0">
                <a:solidFill>
                  <a:schemeClr val="accent6">
                    <a:lumMod val="50000"/>
                  </a:schemeClr>
                </a:solidFill>
                <a:latin typeface="Times New Roman" panose="02020603050405020304" pitchFamily="18" charset="0"/>
                <a:cs typeface="Times New Roman" panose="02020603050405020304" pitchFamily="18" charset="0"/>
              </a:rPr>
              <a:t>частые болезненные схватки, сильные боли внизу живота, </a:t>
            </a:r>
            <a:r>
              <a:rPr lang="ru-RU" sz="2300" b="1" dirty="0" err="1">
                <a:solidFill>
                  <a:schemeClr val="accent6">
                    <a:lumMod val="50000"/>
                  </a:schemeClr>
                </a:solidFill>
                <a:latin typeface="Times New Roman" panose="02020603050405020304" pitchFamily="18" charset="0"/>
                <a:cs typeface="Times New Roman" panose="02020603050405020304" pitchFamily="18" charset="0"/>
              </a:rPr>
              <a:t>подтекание</a:t>
            </a:r>
            <a:r>
              <a:rPr lang="ru-RU" sz="2300" b="1" dirty="0">
                <a:solidFill>
                  <a:schemeClr val="accent6">
                    <a:lumMod val="50000"/>
                  </a:schemeClr>
                </a:solidFill>
                <a:latin typeface="Times New Roman" panose="02020603050405020304" pitchFamily="18" charset="0"/>
                <a:cs typeface="Times New Roman" panose="02020603050405020304" pitchFamily="18" charset="0"/>
              </a:rPr>
              <a:t> жидкости) </a:t>
            </a: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необходимо немедленно </a:t>
            </a:r>
            <a:r>
              <a:rPr lang="ru-RU" sz="2300" b="1" dirty="0">
                <a:solidFill>
                  <a:schemeClr val="accent6">
                    <a:lumMod val="50000"/>
                  </a:schemeClr>
                </a:solidFill>
                <a:latin typeface="Times New Roman" panose="02020603050405020304" pitchFamily="18" charset="0"/>
                <a:cs typeface="Times New Roman" panose="02020603050405020304" pitchFamily="18" charset="0"/>
              </a:rPr>
              <a:t>обратиться к врачу.</a:t>
            </a: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79549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485" y="185498"/>
            <a:ext cx="667503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Условия работы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6109365"/>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Трудовое законодательство РФ предоставляет беременным женщинам ряд гарантий и особых условий труда, направленных на защиту их здоровья и здоровья будущего ребёнка. Основные положения закреплены в Трудовом кодексе РФ (ТК РФ) и сопутствующих нормативных актах.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Важно: </a:t>
            </a:r>
            <a:r>
              <a:rPr lang="ru-RU" sz="2300" dirty="0">
                <a:solidFill>
                  <a:schemeClr val="accent6">
                    <a:lumMod val="50000"/>
                  </a:schemeClr>
                </a:solidFill>
                <a:latin typeface="Times New Roman" panose="02020603050405020304" pitchFamily="18" charset="0"/>
                <a:cs typeface="Times New Roman" panose="02020603050405020304" pitchFamily="18" charset="0"/>
              </a:rPr>
              <a:t>у беременной женщины нет обязанности заранее оповещать работодателя о беременности. Однако если работа предполагает подъём тяжестей, контакт с опасными веществами и другие недопустимые для беременной условия, поставить руководство в известность рекомендуется незамедлительно.</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Неполное рабочее время</a:t>
            </a: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По просьбе беременной женщины работодатель обязан установить ей неполное рабочее время (неполный день или неполную неделю). Оплата труда производится пропорционально отработанному времени или в зависимости от выполненного объёма работ. При этом продолжительность ежегодного оплачиваемого отпуска не уменьшается</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Прохождение медицинского обследования</a:t>
            </a: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Беременная женщина вправе посещать врачей и проходить обязательное диспансерное обследование в рабочее время. За это время работодатель обязан оплатить ей средний заработок. Если работодатель заставляет использовать для этого дни ежегодного отпуска или брать выходной без сохранения зарплаты, его действия незаконны. </a:t>
            </a:r>
          </a:p>
        </p:txBody>
      </p:sp>
    </p:spTree>
    <p:extLst>
      <p:ext uri="{BB962C8B-B14F-4D97-AF65-F5344CB8AC3E}">
        <p14:creationId xmlns:p14="http://schemas.microsoft.com/office/powerpoint/2010/main" val="12217254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485" y="185498"/>
            <a:ext cx="667503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Условия работы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5401479"/>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Трудовое законодательство РФ предоставляет беременным женщинам ряд гарантий и особых условий труда, направленных на защиту их здоровья и здоровья будущего ребёнка.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Запрещено:</a:t>
            </a:r>
            <a:endParaRPr lang="ru-RU" sz="23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отказывать в заключении трудового договора по мотивам, связанным с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беременностью;</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устанавливать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испытательный срок при приёме на работу;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привлекать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к сверхурочной работе, работе в ночное время (с 22:00 до 06:00), в выходные и нерабочие праздничные дни, а также направлять в служебные командировки;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привлекать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к работе вахтовым методом (ст. 298 ТК РФ);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допускать </a:t>
            </a:r>
            <a:r>
              <a:rPr lang="ru-RU" sz="2300" dirty="0">
                <a:solidFill>
                  <a:schemeClr val="accent6">
                    <a:lumMod val="50000"/>
                  </a:schemeClr>
                </a:solidFill>
                <a:latin typeface="Times New Roman" panose="02020603050405020304" pitchFamily="18" charset="0"/>
                <a:cs typeface="Times New Roman" panose="02020603050405020304" pitchFamily="18" charset="0"/>
              </a:rPr>
              <a:t>к работам в сферах растениеводства, животноводства, птицеводства и звероводства с применением ядохимикатов, пестицидов и дезинфицирующих средств (для женщин до 35 лет). </a:t>
            </a:r>
          </a:p>
        </p:txBody>
      </p:sp>
    </p:spTree>
    <p:extLst>
      <p:ext uri="{BB962C8B-B14F-4D97-AF65-F5344CB8AC3E}">
        <p14:creationId xmlns:p14="http://schemas.microsoft.com/office/powerpoint/2010/main" val="31078173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485" y="185498"/>
            <a:ext cx="667503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Условия работы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6109365"/>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Трудовое законодательство РФ предоставляет беременным женщинам ряд гарантий и особых условий труда, направленных на защиту их здоровья и здоровья будущего ребёнка.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Перевод </a:t>
            </a:r>
            <a:r>
              <a:rPr lang="ru-RU" sz="2300" b="1" dirty="0">
                <a:solidFill>
                  <a:schemeClr val="accent6">
                    <a:lumMod val="50000"/>
                  </a:schemeClr>
                </a:solidFill>
                <a:latin typeface="Times New Roman" panose="02020603050405020304" pitchFamily="18" charset="0"/>
                <a:cs typeface="Times New Roman" panose="02020603050405020304" pitchFamily="18" charset="0"/>
              </a:rPr>
              <a:t>на другую работу и снижение норм выработки:</a:t>
            </a: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На основании медицинского заключения и по заявлению беременной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женщины</a:t>
            </a:r>
          </a:p>
          <a:p>
            <a:pPr algn="ct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 </a:t>
            </a:r>
            <a:r>
              <a:rPr lang="ru-RU" sz="2300" dirty="0">
                <a:solidFill>
                  <a:schemeClr val="accent6">
                    <a:lumMod val="50000"/>
                  </a:schemeClr>
                </a:solidFill>
                <a:latin typeface="Times New Roman" panose="02020603050405020304" pitchFamily="18" charset="0"/>
                <a:cs typeface="Times New Roman" panose="02020603050405020304" pitchFamily="18" charset="0"/>
              </a:rPr>
              <a:t>работодатель обязан</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снизить нормы выработки или нормы обслуживания;</a:t>
            </a: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перевести на другую работу, которая исключает воздействие неблагоприятных производственных факторов (вредные химические вещества, инфракрасное излучение, ультразвук и т. д</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При этом за женщиной сохраняется средний заработок по прежней работе. </a:t>
            </a:r>
          </a:p>
          <a:p>
            <a:pPr algn="ct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300" dirty="0">
                <a:solidFill>
                  <a:schemeClr val="accent6">
                    <a:lumMod val="50000"/>
                  </a:schemeClr>
                </a:solidFill>
                <a:latin typeface="Times New Roman" panose="02020603050405020304" pitchFamily="18" charset="0"/>
                <a:cs typeface="Times New Roman" panose="02020603050405020304" pitchFamily="18" charset="0"/>
              </a:rPr>
              <a:t>подходящей вакансии нет, беременную необходимо освободить от работы с сохранением среднего заработка за все пропущенные дни за счёт средств работодателя. </a:t>
            </a:r>
          </a:p>
          <a:p>
            <a:pPr algn="ct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300" dirty="0">
                <a:solidFill>
                  <a:schemeClr val="accent6">
                    <a:lumMod val="50000"/>
                  </a:schemeClr>
                </a:solidFill>
                <a:latin typeface="Times New Roman" panose="02020603050405020304" pitchFamily="18" charset="0"/>
                <a:cs typeface="Times New Roman" panose="02020603050405020304" pitchFamily="18" charset="0"/>
              </a:rPr>
              <a:t>новая работа нижеоплачиваемая, работодатель обязан сохранить за женщиной средний заработок по прежней должности до достижения ребёнком возраста полутора лет. </a:t>
            </a:r>
          </a:p>
          <a:p>
            <a:pPr algn="just"/>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30251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485" y="185498"/>
            <a:ext cx="667503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Условия работы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5224507"/>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Трудовое законодательство РФ предоставляет беременным женщинам ряд гарантий и особых условий труда, направленных на защиту их здоровья и здоровья будущего ребёнка.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ОТПУСКА</a:t>
            </a:r>
            <a:endParaRPr lang="ru-RU" sz="23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Отпуск по беременности и родам предоставляется на основании заявления и листка нетрудоспособности. По общему правилу его продолжительность составляет 140 календарных дней: 70 дней до родов и 70 дней после (при осложнённых родах — 86 дней, при рождении двух и более детей — 110 дней).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Ежегодный </a:t>
            </a:r>
            <a:r>
              <a:rPr lang="ru-RU" sz="2300" dirty="0">
                <a:solidFill>
                  <a:schemeClr val="accent6">
                    <a:lumMod val="50000"/>
                  </a:schemeClr>
                </a:solidFill>
                <a:latin typeface="Times New Roman" panose="02020603050405020304" pitchFamily="18" charset="0"/>
                <a:cs typeface="Times New Roman" panose="02020603050405020304" pitchFamily="18" charset="0"/>
              </a:rPr>
              <a:t>оплачиваемый отпуск по желанию женщины предоставляется перед отпуском по беременности и родам или непосредственно после него, либо по окончании отпуска по уходу за ребёнком, независимо от стажа работы у данного работодателя.</a:t>
            </a:r>
          </a:p>
        </p:txBody>
      </p:sp>
    </p:spTree>
    <p:extLst>
      <p:ext uri="{BB962C8B-B14F-4D97-AF65-F5344CB8AC3E}">
        <p14:creationId xmlns:p14="http://schemas.microsoft.com/office/powerpoint/2010/main" val="2242999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8485" y="185498"/>
            <a:ext cx="6675033"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Условия работы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5401479"/>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Трудовое законодательство РФ предоставляет беременным женщинам ряд гарантий и особых условий труда, направленных на защиту их здоровья и здоровья будущего ребёнка. </a:t>
            </a:r>
            <a:endParaRPr lang="ru-RU" sz="2300" b="1"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Увольнение</a:t>
            </a:r>
            <a:endParaRPr lang="ru-RU" sz="2300" b="1"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По инициативе работодателя уволить беременную женщину можно только в случае ликвидации организации или прекращения деятельности индивидуальным предпринимателем. </a:t>
            </a:r>
          </a:p>
          <a:p>
            <a:pPr marL="342900" indent="-342900" algn="just">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Если </a:t>
            </a:r>
            <a:r>
              <a:rPr lang="ru-RU" sz="2300" dirty="0">
                <a:solidFill>
                  <a:schemeClr val="accent6">
                    <a:lumMod val="50000"/>
                  </a:schemeClr>
                </a:solidFill>
                <a:latin typeface="Times New Roman" panose="02020603050405020304" pitchFamily="18" charset="0"/>
                <a:cs typeface="Times New Roman" panose="02020603050405020304" pitchFamily="18" charset="0"/>
              </a:rPr>
              <a:t>срочный трудовой договор заключён не на время отсутствия основного работника, работодатель обязан продлить его до окончания беременности или отпуска по беременности и родам на основании письменного заявления женщины и медицинской справки, подтверждающей беременность. По запросу работодателя женщина должна представлять такую справку не чаще одного раза в три месяца. </a:t>
            </a:r>
          </a:p>
          <a:p>
            <a:pPr marL="342900" indent="-342900" algn="just">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Увольнение </a:t>
            </a:r>
            <a:r>
              <a:rPr lang="ru-RU" sz="2300" dirty="0">
                <a:solidFill>
                  <a:schemeClr val="accent6">
                    <a:lumMod val="50000"/>
                  </a:schemeClr>
                </a:solidFill>
                <a:latin typeface="Times New Roman" panose="02020603050405020304" pitchFamily="18" charset="0"/>
                <a:cs typeface="Times New Roman" panose="02020603050405020304" pitchFamily="18" charset="0"/>
              </a:rPr>
              <a:t>возможно, если женщина была принята на работу на время отсутствия другого сотрудника, он вышел на работу, а перевести её на другую должность до окончания беременности невозможно</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572429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7006" y="185498"/>
            <a:ext cx="623799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Путешествия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4" y="708718"/>
            <a:ext cx="12192000" cy="5401479"/>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Путешествия во время беременности возможны, если беременность протекает нормально и нет серьёзных противопоказаний. Однако перед планированием поездки обязательно нужно проконсультироваться с акушером-гинекологом, который учтёт индивидуальные особенности здоровья и срок беременности.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300" b="1" dirty="0">
                <a:solidFill>
                  <a:schemeClr val="accent6">
                    <a:lumMod val="50000"/>
                  </a:schemeClr>
                </a:solidFill>
                <a:latin typeface="Times New Roman" panose="02020603050405020304" pitchFamily="18" charset="0"/>
                <a:cs typeface="Times New Roman" panose="02020603050405020304" pitchFamily="18" charset="0"/>
              </a:rPr>
              <a:t>В первом триместре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путешествия возможны, но сопряжены с рисками: в этот период выше вероятность выкидыша, а токсикоз и усталость могут сделать поездку менее комфортной</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ctr">
              <a:buFont typeface="Arial" panose="020B0604020202020204" pitchFamily="34" charset="0"/>
              <a:buChar char="•"/>
            </a:pPr>
            <a:r>
              <a:rPr lang="ru-RU" sz="2300" b="1" dirty="0">
                <a:solidFill>
                  <a:schemeClr val="accent6">
                    <a:lumMod val="50000"/>
                  </a:schemeClr>
                </a:solidFill>
                <a:latin typeface="Times New Roman" panose="02020603050405020304" pitchFamily="18" charset="0"/>
                <a:cs typeface="Times New Roman" panose="02020603050405020304" pitchFamily="18" charset="0"/>
              </a:rPr>
              <a:t>Второй триместр (примерно 14–28 недель) </a:t>
            </a:r>
            <a:r>
              <a:rPr lang="ru-RU" sz="2300" dirty="0">
                <a:solidFill>
                  <a:schemeClr val="accent6">
                    <a:lumMod val="50000"/>
                  </a:schemeClr>
                </a:solidFill>
                <a:latin typeface="Times New Roman" panose="02020603050405020304" pitchFamily="18" charset="0"/>
                <a:cs typeface="Times New Roman" panose="02020603050405020304" pitchFamily="18" charset="0"/>
              </a:rPr>
              <a:t>считается наиболее благоприятным для путешествий. К этому моменту у большинства женщин проходит токсикоз, стабилизируется гормональный фон, а живот ещё не слишком большой, что обеспечивает комфорт. К 14–16 неделям завершается формирование плаценты, которая надёжно защищает плод</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ctr">
              <a:buFont typeface="Arial" panose="020B0604020202020204" pitchFamily="34" charset="0"/>
              <a:buChar char="•"/>
            </a:pPr>
            <a:r>
              <a:rPr lang="ru-RU" sz="2300" b="1" dirty="0">
                <a:solidFill>
                  <a:schemeClr val="accent6">
                    <a:lumMod val="50000"/>
                  </a:schemeClr>
                </a:solidFill>
                <a:latin typeface="Times New Roman" panose="02020603050405020304" pitchFamily="18" charset="0"/>
                <a:cs typeface="Times New Roman" panose="02020603050405020304" pitchFamily="18" charset="0"/>
              </a:rPr>
              <a:t>В третьем триместре</a:t>
            </a:r>
            <a:r>
              <a:rPr lang="ru-RU" sz="2300" dirty="0">
                <a:solidFill>
                  <a:schemeClr val="accent6">
                    <a:lumMod val="50000"/>
                  </a:schemeClr>
                </a:solidFill>
                <a:latin typeface="Times New Roman" panose="02020603050405020304" pitchFamily="18" charset="0"/>
                <a:cs typeface="Times New Roman" panose="02020603050405020304" pitchFamily="18" charset="0"/>
              </a:rPr>
              <a:t>, особенно после 36 недель при одноплодной беременности и после 32 недель при многоплодной, путешествия нежелательны из-за повышенного риска преждевременных родов во время полёта. </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1109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7006" y="185498"/>
            <a:ext cx="623799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Путешествия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159478"/>
            <a:ext cx="12192000" cy="4693593"/>
          </a:xfrm>
          <a:prstGeom prst="rect">
            <a:avLst/>
          </a:prstGeom>
          <a:noFill/>
        </p:spPr>
        <p:txBody>
          <a:bodyPr wrap="square" rtlCol="0">
            <a:spAutoFit/>
          </a:bodyPr>
          <a:lstStyle/>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Поездки не рекомендуются при наличии следующих состояний</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угроза прерывания беременности на любом сроке; </a:t>
            </a:r>
          </a:p>
          <a:p>
            <a:pPr marL="342900" indent="-342900" algn="just">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предлежание</a:t>
            </a:r>
            <a:r>
              <a:rPr lang="ru-RU" sz="2300" dirty="0">
                <a:solidFill>
                  <a:schemeClr val="accent6">
                    <a:lumMod val="50000"/>
                  </a:schemeClr>
                </a:solidFill>
                <a:latin typeface="Times New Roman" panose="02020603050405020304" pitchFamily="18" charset="0"/>
                <a:cs typeface="Times New Roman" panose="02020603050405020304" pitchFamily="18" charset="0"/>
              </a:rPr>
              <a:t> или низкое расположение плаценты;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признаки отслойки плаценты;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кровянистые выделения из половых путей;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тянущие или схваткообразные боли внизу живота;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тяжёлая анемия (уровень гемоглобина менее 70 г/л);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повышенное или нестабильное артериальное давление;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декомпенсированный сахарный диабет; </a:t>
            </a:r>
          </a:p>
          <a:p>
            <a:pPr marL="342900" indent="-342900" algn="just">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преэклампсия</a:t>
            </a:r>
            <a:r>
              <a:rPr lang="ru-RU" sz="2300" dirty="0">
                <a:solidFill>
                  <a:schemeClr val="accent6">
                    <a:lumMod val="50000"/>
                  </a:schemeClr>
                </a:solidFill>
                <a:latin typeface="Times New Roman" panose="02020603050405020304" pitchFamily="18" charset="0"/>
                <a:cs typeface="Times New Roman" panose="02020603050405020304" pitchFamily="18" charset="0"/>
              </a:rPr>
              <a:t> в анамнезе (во время предыдущей беременности); </a:t>
            </a:r>
          </a:p>
          <a:p>
            <a:pPr marL="342900" indent="-342900" algn="just">
              <a:buFont typeface="Arial" panose="020B0604020202020204" pitchFamily="34" charset="0"/>
              <a:buChar char="•"/>
            </a:pPr>
            <a:r>
              <a:rPr lang="ru-RU" sz="2300" dirty="0" err="1">
                <a:solidFill>
                  <a:schemeClr val="accent6">
                    <a:lumMod val="50000"/>
                  </a:schemeClr>
                </a:solidFill>
                <a:latin typeface="Times New Roman" panose="02020603050405020304" pitchFamily="18" charset="0"/>
                <a:cs typeface="Times New Roman" panose="02020603050405020304" pitchFamily="18" charset="0"/>
              </a:rPr>
              <a:t>истмико</a:t>
            </a:r>
            <a:r>
              <a:rPr lang="ru-RU" sz="2300" dirty="0">
                <a:solidFill>
                  <a:schemeClr val="accent6">
                    <a:lumMod val="50000"/>
                  </a:schemeClr>
                </a:solidFill>
                <a:latin typeface="Times New Roman" panose="02020603050405020304" pitchFamily="18" charset="0"/>
                <a:cs typeface="Times New Roman" panose="02020603050405020304" pitchFamily="18" charset="0"/>
              </a:rPr>
              <a:t>-цервикальная недостаточность;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отиты, синуситы в остром периоде; </a:t>
            </a: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многоплодная беременность (в некоторых случаях).</a:t>
            </a:r>
          </a:p>
        </p:txBody>
      </p:sp>
      <p:pic>
        <p:nvPicPr>
          <p:cNvPr id="16386" name="Picture 2" descr="https://avatars.mds.yandex.net/i?id=b3b59a6aa5e6db89bfe0a3ce4deec3b0dd20a46c-4443740-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69264" y="1882811"/>
            <a:ext cx="3666733" cy="244449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20062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7006" y="185498"/>
            <a:ext cx="623799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Путешествия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708718"/>
            <a:ext cx="12192000" cy="4806957"/>
          </a:xfrm>
          <a:prstGeom prst="rect">
            <a:avLst/>
          </a:prstGeom>
          <a:noFill/>
        </p:spPr>
        <p:txBody>
          <a:bodyPr wrap="square" rtlCol="0">
            <a:spAutoFit/>
          </a:bodyPr>
          <a:lstStyle/>
          <a:p>
            <a:pPr algn="ctr">
              <a:lnSpc>
                <a:spcPct val="150000"/>
              </a:lnSpc>
            </a:pP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Меры предосторожности при перелётах</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изучите правила авиакомпании — некоторые перевозчики могут вводить ограничения для беременных, особенно на поздних сроках;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после </a:t>
            </a:r>
            <a:r>
              <a:rPr lang="ru-RU" sz="2300" dirty="0">
                <a:solidFill>
                  <a:schemeClr val="accent6">
                    <a:lumMod val="50000"/>
                  </a:schemeClr>
                </a:solidFill>
                <a:latin typeface="Times New Roman" panose="02020603050405020304" pitchFamily="18" charset="0"/>
                <a:cs typeface="Times New Roman" panose="02020603050405020304" pitchFamily="18" charset="0"/>
              </a:rPr>
              <a:t>28 недели может потребоваться справка от врача о возможности путешествовать;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выбирайте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рейсы с минимальным временем в пути (желательно до 4 часов);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носите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компрессионные чулки, чтобы снизить риск тромбозов;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каждые </a:t>
            </a:r>
            <a:r>
              <a:rPr lang="ru-RU" sz="2300" dirty="0">
                <a:solidFill>
                  <a:schemeClr val="accent6">
                    <a:lumMod val="50000"/>
                  </a:schemeClr>
                </a:solidFill>
                <a:latin typeface="Times New Roman" panose="02020603050405020304" pitchFamily="18" charset="0"/>
                <a:cs typeface="Times New Roman" panose="02020603050405020304" pitchFamily="18" charset="0"/>
              </a:rPr>
              <a:t>час-полтора вставайте и ходите по салону, чтобы избежать венозного застоя;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пейте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достаточно воды, чтобы избежать обезвоживания;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садитесь </a:t>
            </a:r>
            <a:r>
              <a:rPr lang="ru-RU" sz="2300" dirty="0">
                <a:solidFill>
                  <a:schemeClr val="accent6">
                    <a:lumMod val="50000"/>
                  </a:schemeClr>
                </a:solidFill>
                <a:latin typeface="Times New Roman" panose="02020603050405020304" pitchFamily="18" charset="0"/>
                <a:cs typeface="Times New Roman" panose="02020603050405020304" pitchFamily="18" charset="0"/>
              </a:rPr>
              <a:t>возле прохода, чтобы больше ходить.</a:t>
            </a:r>
          </a:p>
        </p:txBody>
      </p:sp>
      <p:pic>
        <p:nvPicPr>
          <p:cNvPr id="17412" name="Picture 4" descr="https://avatars.mds.yandex.net/i?id=399b37ab7b8d6a93dd730a020c4ca8c2db2c40d4-5858868-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79113" y="4455657"/>
            <a:ext cx="3180053" cy="21200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5298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7006" y="185498"/>
            <a:ext cx="623799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Путешествия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708718"/>
            <a:ext cx="12192000" cy="5932393"/>
          </a:xfrm>
          <a:prstGeom prst="rect">
            <a:avLst/>
          </a:prstGeom>
          <a:noFill/>
        </p:spPr>
        <p:txBody>
          <a:bodyPr wrap="square" rtlCol="0">
            <a:spAutoFit/>
          </a:bodyPr>
          <a:lstStyle/>
          <a:p>
            <a:pPr algn="ctr">
              <a:lnSpc>
                <a:spcPct val="150000"/>
              </a:lnSpc>
            </a:pP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Меры предосторожности при путешествиях на автомобиле</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используйте ремень безопасности, пропустив его под животом;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делайте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остановки каждые 2–3 часа для разминки и прогулок;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используйте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подушки для поддержки спины и ног; </a:t>
            </a:r>
          </a:p>
          <a:p>
            <a:pPr algn="ctr">
              <a:lnSpc>
                <a:spcPct val="150000"/>
              </a:lnSpc>
            </a:pP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300" b="1" dirty="0">
                <a:solidFill>
                  <a:schemeClr val="accent6">
                    <a:lumMod val="50000"/>
                  </a:schemeClr>
                </a:solidFill>
                <a:latin typeface="Times New Roman" panose="02020603050405020304" pitchFamily="18" charset="0"/>
                <a:cs typeface="Times New Roman" panose="02020603050405020304" pitchFamily="18" charset="0"/>
              </a:rPr>
              <a:t>выборе направления:</a:t>
            </a:r>
          </a:p>
          <a:p>
            <a:pPr marL="342900" indent="-342900" algn="just">
              <a:lnSpc>
                <a:spcPct val="150000"/>
              </a:lnSpc>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избегайте регионов с высоким риском заражения малярией, гепатитом Е, вирусом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Зика</a:t>
            </a:r>
            <a:r>
              <a:rPr lang="ru-RU" sz="2300" dirty="0">
                <a:solidFill>
                  <a:schemeClr val="accent6">
                    <a:lumMod val="50000"/>
                  </a:schemeClr>
                </a:solidFill>
                <a:latin typeface="Times New Roman" panose="02020603050405020304" pitchFamily="18" charset="0"/>
                <a:cs typeface="Times New Roman" panose="02020603050405020304" pitchFamily="18" charset="0"/>
              </a:rPr>
              <a:t> и другими инфекциями, которые переносят комары;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поднимайтесь на высоту более 3000 м над уровнем моря;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выбирайте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места с умеренным климатом, избегайте экстремально жарких регионов; </a:t>
            </a:r>
          </a:p>
          <a:p>
            <a:pPr marL="342900" indent="-342900" algn="just">
              <a:lnSpc>
                <a:spcPct val="150000"/>
              </a:lnSpc>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при </a:t>
            </a:r>
            <a:r>
              <a:rPr lang="ru-RU" sz="2300" dirty="0">
                <a:solidFill>
                  <a:schemeClr val="accent6">
                    <a:lumMod val="50000"/>
                  </a:schemeClr>
                </a:solidFill>
                <a:latin typeface="Times New Roman" panose="02020603050405020304" pitchFamily="18" charset="0"/>
                <a:cs typeface="Times New Roman" panose="02020603050405020304" pitchFamily="18" charset="0"/>
              </a:rPr>
              <a:t>выборе страны для отдыха учитывайте доступность и качество медицинской помощи в месте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назначения.</a:t>
            </a: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3631155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77006" y="185498"/>
            <a:ext cx="6237990"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Путешествия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1" y="708718"/>
            <a:ext cx="12192000" cy="6109365"/>
          </a:xfrm>
          <a:prstGeom prst="rect">
            <a:avLst/>
          </a:prstGeom>
          <a:noFill/>
        </p:spPr>
        <p:txBody>
          <a:bodyPr wrap="square" rtlCol="0">
            <a:spAutoFit/>
          </a:bodyPr>
          <a:lstStyle/>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Во время пребывания на отдыхе:</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используйте солнцезащитные средства, особенно в часы его активности (с 11 до 16 часов); </a:t>
            </a:r>
          </a:p>
          <a:p>
            <a:pPr marL="342900" indent="-342900" algn="just">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избегайте </a:t>
            </a:r>
            <a:r>
              <a:rPr lang="ru-RU" sz="2300" dirty="0">
                <a:solidFill>
                  <a:schemeClr val="accent6">
                    <a:lumMod val="50000"/>
                  </a:schemeClr>
                </a:solidFill>
                <a:latin typeface="Times New Roman" panose="02020603050405020304" pitchFamily="18" charset="0"/>
                <a:cs typeface="Times New Roman" panose="02020603050405020304" pitchFamily="18" charset="0"/>
              </a:rPr>
              <a:t>дайвинга, сёрфинга, горных лыж, велосипедных походов и других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травмоопасных</a:t>
            </a:r>
            <a:r>
              <a:rPr lang="ru-RU" sz="2300" dirty="0">
                <a:solidFill>
                  <a:schemeClr val="accent6">
                    <a:lumMod val="50000"/>
                  </a:schemeClr>
                </a:solidFill>
                <a:latin typeface="Times New Roman" panose="02020603050405020304" pitchFamily="18" charset="0"/>
                <a:cs typeface="Times New Roman" panose="02020603050405020304" pitchFamily="18" charset="0"/>
              </a:rPr>
              <a:t> видов отдыха; </a:t>
            </a:r>
          </a:p>
          <a:p>
            <a:pPr marL="342900" indent="-342900" algn="just">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не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проводите длительное время в воде, температура которой ниже +22 °C; </a:t>
            </a:r>
          </a:p>
          <a:p>
            <a:pPr marL="342900" indent="-342900" algn="just">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придерживайтесь </a:t>
            </a:r>
            <a:r>
              <a:rPr lang="ru-RU" sz="2300" dirty="0">
                <a:solidFill>
                  <a:schemeClr val="accent6">
                    <a:lumMod val="50000"/>
                  </a:schemeClr>
                </a:solidFill>
                <a:latin typeface="Times New Roman" panose="02020603050405020304" pitchFamily="18" charset="0"/>
                <a:cs typeface="Times New Roman" panose="02020603050405020304" pitchFamily="18" charset="0"/>
              </a:rPr>
              <a:t>здорового питания, избегайте сырого мяса, рыбы и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непастеризованных</a:t>
            </a:r>
            <a:r>
              <a:rPr lang="ru-RU" sz="2300" dirty="0">
                <a:solidFill>
                  <a:schemeClr val="accent6">
                    <a:lumMod val="50000"/>
                  </a:schemeClr>
                </a:solidFill>
                <a:latin typeface="Times New Roman" panose="02020603050405020304" pitchFamily="18" charset="0"/>
                <a:cs typeface="Times New Roman" panose="02020603050405020304" pitchFamily="18" charset="0"/>
              </a:rPr>
              <a:t> молочных продуктов.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r>
              <a:rPr lang="ru-RU" sz="2300" b="1" dirty="0">
                <a:solidFill>
                  <a:schemeClr val="accent6">
                    <a:lumMod val="50000"/>
                  </a:schemeClr>
                </a:solidFill>
                <a:latin typeface="Times New Roman" panose="02020603050405020304" pitchFamily="18" charset="0"/>
                <a:cs typeface="Times New Roman" panose="02020603050405020304" pitchFamily="18" charset="0"/>
              </a:rPr>
              <a:t>Важно: </a:t>
            </a:r>
            <a:r>
              <a:rPr lang="ru-RU" sz="2300" dirty="0">
                <a:solidFill>
                  <a:schemeClr val="accent6">
                    <a:lumMod val="50000"/>
                  </a:schemeClr>
                </a:solidFill>
                <a:latin typeface="Times New Roman" panose="02020603050405020304" pitchFamily="18" charset="0"/>
                <a:cs typeface="Times New Roman" panose="02020603050405020304" pitchFamily="18" charset="0"/>
              </a:rPr>
              <a:t>перед приёмом любых лекарств во время беременности необходимо проконсультироваться с врачом — некоторые препараты могут быть небезопасны для плода. Также стоит оформить медицинскую страховку, которая покрывает беременность и возможные осложнения в стране назначения.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just"/>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smtClean="0">
                <a:solidFill>
                  <a:schemeClr val="accent6">
                    <a:lumMod val="50000"/>
                  </a:schemeClr>
                </a:solidFill>
                <a:latin typeface="Times New Roman" panose="02020603050405020304" pitchFamily="18" charset="0"/>
                <a:cs typeface="Times New Roman" panose="02020603050405020304" pitchFamily="18" charset="0"/>
              </a:rPr>
              <a:t>Помните</a:t>
            </a:r>
            <a:r>
              <a:rPr lang="ru-RU" sz="2300" b="1" dirty="0">
                <a:solidFill>
                  <a:schemeClr val="accent6">
                    <a:lumMod val="50000"/>
                  </a:schemeClr>
                </a:solidFill>
                <a:latin typeface="Times New Roman" panose="02020603050405020304" pitchFamily="18" charset="0"/>
                <a:cs typeface="Times New Roman" panose="02020603050405020304" pitchFamily="18" charset="0"/>
              </a:rPr>
              <a:t>, что беременность — динамическое состояние, и ситуация может меняться, поэтому решение о поездке стоит принимать с учётом своего самочувствия и рекомендаций врача. </a:t>
            </a:r>
          </a:p>
          <a:p>
            <a:pPr algn="just"/>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76851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3105" y="185498"/>
            <a:ext cx="12238222"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 необходимых витаминов и микроэлементов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23105" y="966296"/>
            <a:ext cx="12192000" cy="5047536"/>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Приём витаминов и микроэлементов во время беременности — важный аспект поддержания здоровья матери и правильного развития плода. Однако самостоятельно начинать приём добавок не следует — это должен назначать только врач после оценки состояния здоровья, результатов анализов и учёта индивидуальных особенностей женщины</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Избыток некоторых витаминов и минералов может быть опаснее дефицита. Например, избыток витамина А может привести к порокам развития плода</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Перед началом приёма любых добавок необходимо проконсультироваться с акушером-гинекологом, который учтёт анамнез, результаты обследований и индивидуальные особенности</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a:t>
            </a:r>
          </a:p>
          <a:p>
            <a:pPr algn="ct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b="1" dirty="0">
                <a:solidFill>
                  <a:schemeClr val="accent6">
                    <a:lumMod val="50000"/>
                  </a:schemeClr>
                </a:solidFill>
                <a:latin typeface="Times New Roman" panose="02020603050405020304" pitchFamily="18" charset="0"/>
                <a:cs typeface="Times New Roman" panose="02020603050405020304" pitchFamily="18" charset="0"/>
              </a:rPr>
              <a:t>Сбалансированное питание остаётся главным источником большинства микроэлементов, но в некоторых случаях дополнительный приём витаминно-минеральных комплексов может быть необходим. </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pic>
        <p:nvPicPr>
          <p:cNvPr id="18434" name="Picture 2" descr="https://avatars.mds.yandex.net/i?id=f39c257b80365cef310fbcfbb11765ea4614d39f-5875821-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l="10107" t="4447" r="8765" b="19496"/>
          <a:stretch/>
        </p:blipFill>
        <p:spPr bwMode="auto">
          <a:xfrm>
            <a:off x="8577331" y="5250759"/>
            <a:ext cx="1627889" cy="152614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2841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76374" y="185498"/>
            <a:ext cx="9039269"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Приём лекарственных препаратов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во время беременности – строго по назначению врача!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1507209"/>
            <a:ext cx="12192000" cy="3277820"/>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Приём лекарственных препаратов во время беременности действительно должен осуществляться строго по назначению врача. Это связано с тем, что многие медикаменты могут проникать через плаценту и оказывать негативное влияние на плод — вызывать пороки развития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тератогенность</a:t>
            </a:r>
            <a:r>
              <a:rPr lang="ru-RU" sz="2300" dirty="0">
                <a:solidFill>
                  <a:schemeClr val="accent6">
                    <a:lumMod val="50000"/>
                  </a:schemeClr>
                </a:solidFill>
                <a:latin typeface="Times New Roman" panose="02020603050405020304" pitchFamily="18" charset="0"/>
                <a:cs typeface="Times New Roman" panose="02020603050405020304" pitchFamily="18" charset="0"/>
              </a:rPr>
              <a:t>), повреждать эмбрион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эмбриотоксичность</a:t>
            </a:r>
            <a:r>
              <a:rPr lang="ru-RU" sz="2300" dirty="0">
                <a:solidFill>
                  <a:schemeClr val="accent6">
                    <a:lumMod val="50000"/>
                  </a:schemeClr>
                </a:solidFill>
                <a:latin typeface="Times New Roman" panose="02020603050405020304" pitchFamily="18" charset="0"/>
                <a:cs typeface="Times New Roman" panose="02020603050405020304" pitchFamily="18" charset="0"/>
              </a:rPr>
              <a:t>) или приводить к другим нарушениям (</a:t>
            </a:r>
            <a:r>
              <a:rPr lang="ru-RU" sz="2300" dirty="0" err="1">
                <a:solidFill>
                  <a:schemeClr val="accent6">
                    <a:lumMod val="50000"/>
                  </a:schemeClr>
                </a:solidFill>
                <a:latin typeface="Times New Roman" panose="02020603050405020304" pitchFamily="18" charset="0"/>
                <a:cs typeface="Times New Roman" panose="02020603050405020304" pitchFamily="18" charset="0"/>
              </a:rPr>
              <a:t>фетотоксичность</a:t>
            </a:r>
            <a:r>
              <a:rPr lang="ru-RU" sz="2300" dirty="0">
                <a:solidFill>
                  <a:schemeClr val="accent6">
                    <a:lumMod val="50000"/>
                  </a:schemeClr>
                </a:solidFill>
                <a:latin typeface="Times New Roman" panose="02020603050405020304" pitchFamily="18" charset="0"/>
                <a:cs typeface="Times New Roman" panose="02020603050405020304" pitchFamily="18" charset="0"/>
              </a:rPr>
              <a:t>). </a:t>
            </a:r>
            <a:endParaRPr lang="ru-RU" sz="2300" dirty="0" smtClean="0">
              <a:solidFill>
                <a:schemeClr val="accent6">
                  <a:lumMod val="50000"/>
                </a:schemeClr>
              </a:solidFill>
              <a:latin typeface="Times New Roman" panose="02020603050405020304" pitchFamily="18" charset="0"/>
              <a:cs typeface="Times New Roman" panose="02020603050405020304" pitchFamily="18" charset="0"/>
            </a:endParaRP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Беременность — ответственный период, когда важно минимизировать риски для плода. Любое назначение должно быть обосновано медицинскими показаниями, а решение — приниматься с учётом всех факторов и под контролем специалиста.</a:t>
            </a:r>
          </a:p>
        </p:txBody>
      </p:sp>
      <p:pic>
        <p:nvPicPr>
          <p:cNvPr id="19458" name="Picture 2" descr="https://avatars.mds.yandex.net/i?id=851dbd13b2072802da455c9361eccdabed7edefb-13603046-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8641" y="4785029"/>
            <a:ext cx="3634719" cy="19763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9013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5328" y="185498"/>
            <a:ext cx="608134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Вакцинация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940538"/>
            <a:ext cx="12192000" cy="5401479"/>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Вакцинация во время беременности — это способ защиты матери и будущего ребёнка от опасных инфекций. Однако подход к ней должен быть индивидуальным и основываться на рекомендациях врача с учётом срока беременности, истории заболеваний и эпидемиологической обстановки. </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Беременным категорически нельзя делать прививки живыми вакцинами, которые содержат ослабленные, но жизнеспособные вирусы или бактерии.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К ним относятся вакцины против:</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кори; </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краснухи; </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эпидемического паротита; </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ветряной оспы; </a:t>
            </a:r>
          </a:p>
          <a:p>
            <a:pPr marL="342900" indent="-342900">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жёлтой лихорадки (только при предстоящем переезде в эндемичную зону или по эпидемическим показаниям); </a:t>
            </a:r>
          </a:p>
          <a:p>
            <a:pPr marL="342900" indent="-342900">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Также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противопоказана вакцинация против менингококковой инфекции и брюшного тифа.</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43825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055328" y="185498"/>
            <a:ext cx="6081345"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Вакцинация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TextBox 2"/>
          <p:cNvSpPr txBox="1"/>
          <p:nvPr/>
        </p:nvSpPr>
        <p:spPr>
          <a:xfrm>
            <a:off x="0" y="940538"/>
            <a:ext cx="12192000" cy="5401479"/>
          </a:xfrm>
          <a:prstGeom prst="rect">
            <a:avLst/>
          </a:prstGeom>
          <a:noFill/>
        </p:spPr>
        <p:txBody>
          <a:bodyPr wrap="square" rtlCol="0">
            <a:spAutoFit/>
          </a:bodyPr>
          <a:lstStyle/>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Вакцинация во время беременности — это способ защиты матери и будущего ребёнка от опасных инфекций. Однако подход к ней должен быть индивидуальным и основываться на рекомендациях врача с учётом срока беременности, истории заболеваний и эпидемиологической обстановки. </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a:p>
            <a:pPr algn="ctr"/>
            <a:r>
              <a:rPr lang="ru-RU" sz="2300" dirty="0">
                <a:solidFill>
                  <a:schemeClr val="accent6">
                    <a:lumMod val="50000"/>
                  </a:schemeClr>
                </a:solidFill>
                <a:latin typeface="Times New Roman" panose="02020603050405020304" pitchFamily="18" charset="0"/>
                <a:cs typeface="Times New Roman" panose="02020603050405020304" pitchFamily="18" charset="0"/>
              </a:rPr>
              <a:t>Беременным категорически нельзя делать прививки живыми вакцинами, которые содержат ослабленные, но жизнеспособные вирусы или бактерии. </a:t>
            </a: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К ним относятся вакцины против:</a:t>
            </a:r>
          </a:p>
          <a:p>
            <a:pPr marL="342900" indent="-342900" algn="ctr">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кори; </a:t>
            </a:r>
          </a:p>
          <a:p>
            <a:pPr marL="342900" indent="-342900" algn="ctr">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краснухи; </a:t>
            </a:r>
          </a:p>
          <a:p>
            <a:pPr marL="342900" indent="-342900" algn="ctr">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эпидемического паротита; </a:t>
            </a:r>
          </a:p>
          <a:p>
            <a:pPr marL="342900" indent="-342900" algn="ctr">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ветряной оспы; </a:t>
            </a:r>
          </a:p>
          <a:p>
            <a:pPr marL="342900" indent="-342900" algn="ctr">
              <a:buFont typeface="Arial" panose="020B0604020202020204" pitchFamily="34" charset="0"/>
              <a:buChar char="•"/>
            </a:pPr>
            <a:r>
              <a:rPr lang="ru-RU" sz="2300" dirty="0">
                <a:solidFill>
                  <a:schemeClr val="accent6">
                    <a:lumMod val="50000"/>
                  </a:schemeClr>
                </a:solidFill>
                <a:latin typeface="Times New Roman" panose="02020603050405020304" pitchFamily="18" charset="0"/>
                <a:cs typeface="Times New Roman" panose="02020603050405020304" pitchFamily="18" charset="0"/>
              </a:rPr>
              <a:t>жёлтой лихорадки (только при предстоящем переезде в эндемичную зону или по эпидемическим показаниям); </a:t>
            </a:r>
          </a:p>
          <a:p>
            <a:pPr marL="342900" indent="-342900" algn="ctr">
              <a:buFont typeface="Arial" panose="020B0604020202020204" pitchFamily="34" charset="0"/>
              <a:buChar char="•"/>
            </a:pPr>
            <a:r>
              <a:rPr lang="ru-RU" sz="2300" dirty="0" smtClean="0">
                <a:solidFill>
                  <a:schemeClr val="accent6">
                    <a:lumMod val="50000"/>
                  </a:schemeClr>
                </a:solidFill>
                <a:latin typeface="Times New Roman" panose="02020603050405020304" pitchFamily="18" charset="0"/>
                <a:cs typeface="Times New Roman" panose="02020603050405020304" pitchFamily="18" charset="0"/>
              </a:rPr>
              <a:t>Также </a:t>
            </a:r>
            <a:r>
              <a:rPr lang="ru-RU" sz="2300" dirty="0">
                <a:solidFill>
                  <a:schemeClr val="accent6">
                    <a:lumMod val="50000"/>
                  </a:schemeClr>
                </a:solidFill>
                <a:latin typeface="Times New Roman" panose="02020603050405020304" pitchFamily="18" charset="0"/>
                <a:cs typeface="Times New Roman" panose="02020603050405020304" pitchFamily="18" charset="0"/>
              </a:rPr>
              <a:t>противопоказана вакцинация против менингококковой инфекции и брюшного тифа.</a:t>
            </a:r>
          </a:p>
          <a:p>
            <a:pPr algn="ctr"/>
            <a:endParaRPr lang="ru-RU" sz="2300" dirty="0">
              <a:solidFill>
                <a:schemeClr val="accent6">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9298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755567" y="185498"/>
            <a:ext cx="6680868"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Личная гигиена во время беременности</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0482" name="Picture 2" descr="https://avatars.mds.yandex.net/i?id=2ae9ef96ba7c7308bb0a5f6b7c3ea67c4fbba75e-12496425-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141" y="708718"/>
            <a:ext cx="4572000" cy="260985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484" name="Picture 4" descr="https://avatars.mds.yandex.net/i?id=7c8b77d849fdc596e09081df150d8476f630389b-8931611-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7597" y="654339"/>
            <a:ext cx="3562350" cy="30480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486" name="Picture 6" descr="Каталог товаров"/>
          <p:cNvPicPr>
            <a:picLocks noChangeAspect="1" noChangeArrowheads="1"/>
          </p:cNvPicPr>
          <p:nvPr/>
        </p:nvPicPr>
        <p:blipFill rotWithShape="1">
          <a:blip r:embed="rId4">
            <a:extLst>
              <a:ext uri="{28A0092B-C50C-407E-A947-70E740481C1C}">
                <a14:useLocalDpi xmlns:a14="http://schemas.microsoft.com/office/drawing/2010/main" val="0"/>
              </a:ext>
            </a:extLst>
          </a:blip>
          <a:srcRect l="16034"/>
          <a:stretch/>
        </p:blipFill>
        <p:spPr bwMode="auto">
          <a:xfrm>
            <a:off x="8127597" y="3702340"/>
            <a:ext cx="3838933" cy="3048001"/>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20488" name="Picture 8" descr="Питание и поведение во время беременности - ФГБУЗ МСЧ № 57 ФМБА"/>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6545" y="3318569"/>
            <a:ext cx="5135192" cy="342346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31966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825" y="185498"/>
            <a:ext cx="11784380"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Основы ЗОЖ, вред курения (в том числе </a:t>
            </a:r>
            <a:r>
              <a:rPr lang="ru-RU" sz="2800" b="1" cap="none" spc="0" dirty="0" err="1" smtClean="0">
                <a:ln/>
                <a:solidFill>
                  <a:srgbClr val="00B050"/>
                </a:solidFill>
                <a:effectLst/>
                <a:latin typeface="Times New Roman" panose="02020603050405020304" pitchFamily="18" charset="0"/>
                <a:cs typeface="Times New Roman" panose="02020603050405020304" pitchFamily="18" charset="0"/>
              </a:rPr>
              <a:t>вэйпов</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 пассивного курения), </a:t>
            </a:r>
          </a:p>
          <a:p>
            <a:pPr algn="ctr"/>
            <a:r>
              <a:rPr lang="ru-RU" sz="2800" b="1" dirty="0">
                <a:ln/>
                <a:solidFill>
                  <a:srgbClr val="00B050"/>
                </a:solidFill>
                <a:latin typeface="Times New Roman" panose="02020603050405020304" pitchFamily="18" charset="0"/>
                <a:cs typeface="Times New Roman" panose="02020603050405020304" pitchFamily="18" charset="0"/>
              </a:rPr>
              <a:t>а</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лкоголя, наркотических препаратов для здоровья матери и ребёнка</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1506" name="Picture 2" descr="https://avatars.mds.yandex.net/i?id=b766fd633f05b19bbd112fbdaffa05e46ff8c81f-16485021-images-thumbs&amp;n=13"/>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l="50118" t="7179" r="2839" b="3853"/>
          <a:stretch/>
        </p:blipFill>
        <p:spPr bwMode="auto">
          <a:xfrm>
            <a:off x="442188" y="1753084"/>
            <a:ext cx="4863907" cy="451360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1508" name="Picture 4" descr="https://avatars.mds.yandex.net/i?id=e9a0e93649166575d4d60777ae78473f29d924ec-8411463-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4853" y="1912176"/>
            <a:ext cx="6108571" cy="423104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8286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37205" y="185498"/>
            <a:ext cx="8117607"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Беременность на фоне хронических заболеваний</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2530" name="Picture 2" descr="https://avatars.mds.yandex.net/i?id=34e799ae69121cb1ada1b61b4f9d9751fa191739a1e62ba2-12572791-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t="22423"/>
          <a:stretch/>
        </p:blipFill>
        <p:spPr bwMode="auto">
          <a:xfrm>
            <a:off x="219460" y="978794"/>
            <a:ext cx="6966952" cy="30401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2532" name="Picture 4" descr="https://avatars.mds.yandex.net/i?id=1f84a3726370dc8629bf3ab9e97e83bab7b09b36-5306827-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57656" y="4186391"/>
            <a:ext cx="3366384" cy="25228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2534" name="Picture 6" descr="https://avatars.mds.yandex.net/i?id=9c79d22038ec19a1f5102ab8340cefbab0feb897-16874194-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0768" y="3392521"/>
            <a:ext cx="5414999" cy="331668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2536" name="Picture 8" descr="https://avatars.mds.yandex.net/i?id=715caa5d2f74c2df0df359699715a81372279cfb-12624979-images-thumbs&amp;n=13"/>
          <p:cNvPicPr>
            <a:picLocks noChangeAspect="1" noChangeArrowheads="1"/>
          </p:cNvPicPr>
          <p:nvPr/>
        </p:nvPicPr>
        <p:blipFill rotWithShape="1">
          <a:blip r:embed="rId5">
            <a:extLst>
              <a:ext uri="{28A0092B-C50C-407E-A947-70E740481C1C}">
                <a14:useLocalDpi xmlns:a14="http://schemas.microsoft.com/office/drawing/2010/main" val="0"/>
              </a:ext>
            </a:extLst>
          </a:blip>
          <a:srcRect l="22608" r="15961"/>
          <a:stretch/>
        </p:blipFill>
        <p:spPr bwMode="auto">
          <a:xfrm>
            <a:off x="8854351" y="838739"/>
            <a:ext cx="1789437" cy="25537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837308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61481" y="185498"/>
            <a:ext cx="9869048"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вредных факторов окружающей среды (</a:t>
            </a:r>
            <a:r>
              <a:rPr lang="ru-RU" sz="2800" b="1" cap="none" spc="0" dirty="0" err="1" smtClean="0">
                <a:ln/>
                <a:solidFill>
                  <a:srgbClr val="00B050"/>
                </a:solidFill>
                <a:effectLst/>
                <a:latin typeface="Times New Roman" panose="02020603050405020304" pitchFamily="18" charset="0"/>
                <a:cs typeface="Times New Roman" panose="02020603050405020304" pitchFamily="18" charset="0"/>
              </a:rPr>
              <a:t>поллютантов</a:t>
            </a: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и профилактика экспозиции к ним</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3554" name="Picture 2" descr="https://avatars.mds.yandex.net/i?id=1afa9190921285edd74935ba55d4d84dead2a69d-438767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05503" y="4112319"/>
            <a:ext cx="4572000" cy="27146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3556" name="Picture 4" descr="https://avatars.mds.yandex.net/i?id=c604cebf5f6e3c4036ba48a3fa70cce68f75c6e6-16204729-images-thumbs&amp;n=13"/>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7205503" y="1095458"/>
            <a:ext cx="4572000" cy="280987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3558" name="Picture 6" descr="https://avatars.mds.yandex.net/i?id=69e032e68d0fb010dc87d320eda917fb04cb3472-3911063-images-thumbs&amp;n=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5909" y="1854855"/>
            <a:ext cx="6980349" cy="410095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2454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971089" y="185498"/>
            <a:ext cx="10249857" cy="954107"/>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Роль отца ребёнка </a:t>
            </a:r>
          </a:p>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в поддержании здорового образа жизни беременной женщины</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4578" name="Picture 2" descr="https://avatars.mds.yandex.net/i?id=36101b0d296540a35006888b2aab375901f1c1d0-12647581-images-thumbs&amp;n=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7437" y="1604129"/>
            <a:ext cx="7257127" cy="484818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24580" name="Picture 4" descr="https://avatars.mds.yandex.net/i?id=3e4c7c275460fd41a7a5f6708bbf8d691f5e1a26-5887979-images-thumbs&amp;n=1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27" y="1462461"/>
            <a:ext cx="2162622" cy="2246881"/>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https://avatars.mds.yandex.net/i?id=bae04fb5f0de6b64b5fd0a6057114fcbb10dbc69-10141678-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3352" y="4624234"/>
            <a:ext cx="2233765" cy="22337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193268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54000" y="185498"/>
            <a:ext cx="10084043" cy="138499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cap="none" spc="0" dirty="0" smtClean="0">
                <a:ln/>
                <a:solidFill>
                  <a:srgbClr val="00B050"/>
                </a:solidFill>
                <a:effectLst/>
                <a:latin typeface="Times New Roman" panose="02020603050405020304" pitchFamily="18" charset="0"/>
                <a:cs typeface="Times New Roman" panose="02020603050405020304" pitchFamily="18" charset="0"/>
              </a:rPr>
              <a:t>Меры социально-экономической поддержки семей с детьми</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в Российской Федерации </a:t>
            </a:r>
          </a:p>
          <a:p>
            <a:pPr algn="ctr"/>
            <a:r>
              <a:rPr lang="ru-RU" sz="2800" b="1" dirty="0" smtClean="0">
                <a:ln/>
                <a:solidFill>
                  <a:srgbClr val="00B050"/>
                </a:solidFill>
                <a:latin typeface="Times New Roman" panose="02020603050405020304" pitchFamily="18" charset="0"/>
                <a:cs typeface="Times New Roman" panose="02020603050405020304" pitchFamily="18" charset="0"/>
              </a:rPr>
              <a:t>(на федеральном, региональном и муниципальном уровнях).</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5602" name="Picture 2" descr="https://avatars.mds.yandex.net/i?id=af0ea2489f1e5e2609f32e02eec16c54e81f8b8e-4384990-images-thumbs&amp;n=13"/>
          <p:cNvPicPr>
            <a:picLocks noChangeAspect="1" noChangeArrowheads="1"/>
          </p:cNvPicPr>
          <p:nvPr/>
        </p:nvPicPr>
        <p:blipFill rotWithShape="1">
          <a:blip r:embed="rId2">
            <a:extLst>
              <a:ext uri="{28A0092B-C50C-407E-A947-70E740481C1C}">
                <a14:useLocalDpi xmlns:a14="http://schemas.microsoft.com/office/drawing/2010/main" val="0"/>
              </a:ext>
            </a:extLst>
          </a:blip>
          <a:srcRect b="14979"/>
          <a:stretch/>
        </p:blipFill>
        <p:spPr bwMode="auto">
          <a:xfrm>
            <a:off x="1631596" y="1973351"/>
            <a:ext cx="8928809" cy="4270137"/>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41910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17688" y="0"/>
            <a:ext cx="11556625" cy="2862322"/>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6000" b="1" dirty="0" smtClean="0">
                <a:ln/>
                <a:solidFill>
                  <a:srgbClr val="00B050"/>
                </a:solidFill>
                <a:latin typeface="Times New Roman" panose="02020603050405020304" pitchFamily="18" charset="0"/>
                <a:cs typeface="Times New Roman" panose="02020603050405020304" pitchFamily="18" charset="0"/>
              </a:rPr>
              <a:t>БУДЬТЕ ЗДОРОВЫ!</a:t>
            </a:r>
          </a:p>
          <a:p>
            <a:pPr algn="ctr"/>
            <a:endParaRPr lang="ru-RU" sz="6000" b="1" dirty="0" smtClean="0">
              <a:ln/>
              <a:solidFill>
                <a:srgbClr val="00B050"/>
              </a:solidFill>
              <a:latin typeface="Times New Roman" panose="02020603050405020304" pitchFamily="18" charset="0"/>
              <a:cs typeface="Times New Roman" panose="02020603050405020304" pitchFamily="18" charset="0"/>
            </a:endParaRPr>
          </a:p>
          <a:p>
            <a:pPr algn="ctr"/>
            <a:r>
              <a:rPr lang="ru-RU" sz="6000" b="1" cap="none" spc="0" dirty="0" smtClean="0">
                <a:ln/>
                <a:solidFill>
                  <a:srgbClr val="00B050"/>
                </a:solidFill>
                <a:effectLst/>
                <a:latin typeface="Times New Roman" panose="02020603050405020304" pitchFamily="18" charset="0"/>
                <a:cs typeface="Times New Roman" panose="02020603050405020304" pitchFamily="18" charset="0"/>
              </a:rPr>
              <a:t>БЛАГОДАРЮ ЗА ВНИМАНИЕ!</a:t>
            </a:r>
            <a:endParaRPr lang="ru-RU" sz="6000" b="1" cap="none" spc="0" dirty="0">
              <a:ln/>
              <a:solidFill>
                <a:srgbClr val="00B050"/>
              </a:solidFill>
              <a:effectLst/>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6259029" y="6109780"/>
            <a:ext cx="5932971" cy="523220"/>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ru-RU" sz="2800" b="1" dirty="0" smtClean="0">
                <a:ln/>
                <a:solidFill>
                  <a:srgbClr val="00B050"/>
                </a:solidFill>
                <a:latin typeface="Times New Roman" panose="02020603050405020304" pitchFamily="18" charset="0"/>
                <a:cs typeface="Times New Roman" panose="02020603050405020304" pitchFamily="18" charset="0"/>
              </a:rPr>
              <a:t>ГАУЗ СО «ПЫШМИНСКАЯ ЦРБ»</a:t>
            </a:r>
            <a:endParaRPr lang="ru-RU" sz="2800" b="1" cap="none" spc="0" dirty="0">
              <a:ln/>
              <a:solidFill>
                <a:srgbClr val="00B050"/>
              </a:solidFill>
              <a:effectLst/>
              <a:latin typeface="Times New Roman" panose="02020603050405020304" pitchFamily="18" charset="0"/>
              <a:cs typeface="Times New Roman" panose="02020603050405020304" pitchFamily="18" charset="0"/>
            </a:endParaRPr>
          </a:p>
        </p:txBody>
      </p:sp>
      <p:pic>
        <p:nvPicPr>
          <p:cNvPr id="26626" name="Picture 2" descr="Более 120 работ на тему &quot;Cartoon Of Man Pregnant Belly&quot;: стоковые иллюстрации, в"/>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1404827" y="2862322"/>
            <a:ext cx="3811117" cy="381111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624458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768</TotalTime>
  <Words>5913</Words>
  <Application>Microsoft Office PowerPoint</Application>
  <PresentationFormat>Широкоэкранный</PresentationFormat>
  <Paragraphs>437</Paragraphs>
  <Slides>59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59</vt:i4>
      </vt:variant>
    </vt:vector>
  </HeadingPairs>
  <TitlesOfParts>
    <vt:vector size="64" baseType="lpstr">
      <vt:lpstr>Arial</vt:lpstr>
      <vt:lpstr>Calibri</vt:lpstr>
      <vt:lpstr>Calibri Light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Psyholog</dc:creator>
  <cp:lastModifiedBy>Psyholog</cp:lastModifiedBy>
  <cp:revision>84</cp:revision>
  <dcterms:created xsi:type="dcterms:W3CDTF">2026-06-03T03:41:56Z</dcterms:created>
  <dcterms:modified xsi:type="dcterms:W3CDTF">2026-07-03T10:27:37Z</dcterms:modified>
</cp:coreProperties>
</file>