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80" r:id="rId5"/>
    <p:sldId id="281" r:id="rId6"/>
    <p:sldId id="282" r:id="rId7"/>
    <p:sldId id="283" r:id="rId8"/>
    <p:sldId id="258" r:id="rId9"/>
    <p:sldId id="284" r:id="rId10"/>
    <p:sldId id="285" r:id="rId11"/>
    <p:sldId id="286" r:id="rId12"/>
    <p:sldId id="287" r:id="rId13"/>
    <p:sldId id="259" r:id="rId14"/>
    <p:sldId id="288" r:id="rId15"/>
    <p:sldId id="289" r:id="rId16"/>
    <p:sldId id="290" r:id="rId17"/>
    <p:sldId id="260" r:id="rId18"/>
    <p:sldId id="291" r:id="rId19"/>
    <p:sldId id="293" r:id="rId20"/>
    <p:sldId id="292" r:id="rId21"/>
    <p:sldId id="261" r:id="rId22"/>
    <p:sldId id="294" r:id="rId23"/>
    <p:sldId id="295" r:id="rId24"/>
    <p:sldId id="296" r:id="rId25"/>
    <p:sldId id="262" r:id="rId26"/>
    <p:sldId id="297" r:id="rId27"/>
    <p:sldId id="299" r:id="rId28"/>
    <p:sldId id="300" r:id="rId29"/>
    <p:sldId id="298" r:id="rId30"/>
    <p:sldId id="263" r:id="rId31"/>
    <p:sldId id="303" r:id="rId32"/>
    <p:sldId id="304" r:id="rId33"/>
    <p:sldId id="264" r:id="rId34"/>
    <p:sldId id="305" r:id="rId35"/>
    <p:sldId id="306" r:id="rId36"/>
    <p:sldId id="307" r:id="rId37"/>
    <p:sldId id="278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090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105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74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802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432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759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116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91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06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044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F4D37-203D-4739-B2E0-C046856B305D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727E0-D192-4332-8795-4F9EF4BDFC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3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2732" y="1009746"/>
            <a:ext cx="1008654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ВСЁ О ПСИХОЛОГИИ</a:t>
            </a:r>
          </a:p>
          <a:p>
            <a:pPr algn="ctr"/>
            <a:r>
              <a:rPr lang="ru-RU" sz="72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</a:t>
            </a:r>
            <a:endParaRPr lang="ru-RU" sz="72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96000" y="6109780"/>
            <a:ext cx="59329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ГАУЗ СО «ПЫШМИНСКАЯ ЦРБ»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avatars.mds.yandex.net/i?id=c95730761ee07f70208609cb81da9f56b8b42878-3927965-images-thumbs&amp;n=13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914" y="3116687"/>
            <a:ext cx="3780682" cy="37806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519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905" y="185498"/>
            <a:ext cx="1153623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адаптация женщины к беременности.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 во время беременности. Когда необходима помощь психолога.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73225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ранних сроках беременности женщина уже пересматривает свой образ жизни или по крайней мере планирует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серьёзные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своём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режиме и привычках в ближайшие несколько месяцев. Физические ощущения в это время также могут беспокоить. Если на ранних сроках женщина не испытывает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серьёзных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в физическом состоянии, она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равно ощущает, что меняется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состояние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Она становится более уязвимой, может чувствовать себя непривычным образом замедленной. Может испытывать сложности с фокусировкой внимания или чаще что-то забывать, отвлекаться. Активная гормональная перестройка 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организме провоцирует эмоциональную неустойчивость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эти перемены не могут не вызывать тревоги, а иногда страха, что после рождения ребенка изменения физического и эмоционального состояния сохранятся или усилятся. Кто-то может достаточно быстро принимать свои изменения и начать адаптироваться к новому состоянию. А кто-то пытается сопротивляться, ожидать от себя прежних скоростей и активности. Такая борьба усиливает стресс и повышает тревогу.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85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905" y="185498"/>
            <a:ext cx="1153623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адаптация женщины к беременности.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 во время беременности. Когда необходима помощь психолога.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373225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самом начале, когда у женщины нет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ещё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уверенности, что плод развивается нормально, актуализируются страхи, связанные с патологией. Например, страх внематочной беременности, страх замершей беременности и т. п. Особенно сильной может быть тревога, если женщина сталкивалась с такими ситуациями ранее или опыт нарушений беременности есть у кого-то 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близком окружении.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avatars.mds.yandex.net/i?id=5b3fbd67f474b8a641677924b883e9f46eb9428e-694711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055" y="3312217"/>
            <a:ext cx="5465891" cy="30745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692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905" y="185498"/>
            <a:ext cx="1153623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адаптация женщины к беременности.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 во время беременности. Когда необходима помощь психолога.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941" y="1509757"/>
            <a:ext cx="67871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второго триместра беременности</a:t>
            </a:r>
          </a:p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Гормональный фон стабилизируется, но тело беременной женщины продолжает меняться. Из-за этого у женщины может возникнуть беспокойство по поводу своей внешности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 начинают проявляться физические ограничения. Беременной приходится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 учитывать новое состояние своего тела при выполнении привычных дел и задач. Если психологическая адаптация затруднена, то стресс усиливается, вплоть до формирования дородовой депрессии.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vatars.mds.yandex.net/i?id=7e6761b23890d63822106d7a1be5a1dee6a7d78c-12752555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907" t="23662" r="33826"/>
          <a:stretch/>
        </p:blipFill>
        <p:spPr bwMode="auto">
          <a:xfrm>
            <a:off x="7289442" y="1373225"/>
            <a:ext cx="4715950" cy="47973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415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905" y="185498"/>
            <a:ext cx="1153623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адаптация женщины к беременности.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 во время беременности. Когда необходима помощь психолога.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2047" y="1139605"/>
            <a:ext cx="67871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третьего триместра беременности</a:t>
            </a:r>
          </a:p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Роды приближаются, и на первый план выходят страхи женщины о здоровье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своём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Женщины с высоким уровнем тревоги вынуждены успокаивать себя, пытаясь найти как можно больше информации о протекании последних месяцев беременности и о родах.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негативной информации тревога растёт.</a:t>
            </a:r>
          </a:p>
          <a:p>
            <a:pPr algn="just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 же время женщине необходимо планировать очередные изменения 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своём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образе жизни, теперь уже связанными с появлением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Женщина вынуждена просить помощи близких в тех делах, которые раньше легко выполняла сама. Ощущения уязвимости и зависимости дополняют состояние стресса.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vatars.mds.yandex.net/i?id=7e6761b23890d63822106d7a1be5a1dee6a7d78c-12752555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034" t="24518" r="7239" b="-857"/>
          <a:stretch/>
        </p:blipFill>
        <p:spPr bwMode="auto">
          <a:xfrm>
            <a:off x="7301753" y="1373224"/>
            <a:ext cx="4746812" cy="47973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021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882" y="0"/>
            <a:ext cx="1153623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адаптация женщины к беременности.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 во время беременности. Когда необходима помощь психолога.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56357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 возникновения психологических проблем беременных может быть много. Каждая новая причина усиливает общее напряжение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Во-первых, это, конечно, сам факт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 – беременность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рождение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кризисом как для семейной системы, так и для каждого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ожидать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беременность будет протекать без переживаний, не стоит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Во-вторых, это особенности физического состояния беременной. Чем больше сложностей соматического характера, тем, очевидно, сильнее физическое состояние влияет на психологическое. Если женщина хорошо себя чувствует и спокойна за будущего ребенка, то и психологически ей будет лучше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В-третьих, на психологическое состояние женщины особенно влияют отношения в семье, с супругом и близкими. Тревогу женщины усиливают придирки, холодность и отдаленность мужа, бытовые и финансовые трудности. В попытке справиться с напряжением и в ожидании сложностей после рождения ребенка, женщина теряет опоры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 истощается и без нужной помощи впоследствии может развиться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послеродовая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906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882" y="0"/>
            <a:ext cx="1153623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адаптация женщины к беременности.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Тревоги во время беременности. Когда необходима помощь психолога.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56357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В-четвертых, свое влияние оказывают предыдущий опыт и индивидуальные особенности психики беременной. Это, например, наличие повышенной тревожности, склонность к постоянному контролю, низкий уровень доверия к себе и окружающим. Чем сложнее женщина в целом справляется с изменениями в жизни и кризисными ситуациями, тем больше она нуждается в поддержке близких или специалиста — перинатального психолога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своего предыдущего опыта или со слов старших женщин беременная может составить представление о «правильном» или «обычном для этой семьи» способе проживать беременность и роды. Например, в семье существует миф, что беременность — это всегда невыносимо трудно, страшно и опасно. Тогда женщина будет неосознанно готовиться к тяжелым событиям и состояниям. Конечно, такой настрой будет мешать расслабиться и оценивать происходящее близко к реальности. Даже если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идёт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хорошо, женщина с такими представлениями будет ждать подвоха.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117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8022" y="185498"/>
            <a:ext cx="69360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стресса во время беременности.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8941" y="1283073"/>
            <a:ext cx="63364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во время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 – это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естественная реакция организма на внешние или внутренние раздражители, которые воспринимаются как угроза или вызов. В этот период женщина становится особенно чувствительной из-за гормональных изменений, перестройки нервной системы и изменения образа жизни. 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avatars.mds.yandex.net/i?id=9ffa5c494432b4a57b46e3196c19af4c36b7fa52-553061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9296" y="1064146"/>
            <a:ext cx="3361386" cy="54325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074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8022" y="185498"/>
            <a:ext cx="69360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стресса во время беременности.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832313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Симптомы стресса у беременной женщины: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симптомы: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головные боли, проблемы с пищеварением, нарушения сна, повышенное артериальное давление, мышечное напряжение.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Психоэмоциональные изменения: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тревожность, раздражительность, эмоциональная нестабильность, депрессивные эпизоды.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обмена веществ: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скачки уровня сахара в крови, что увеличивает риск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гестационного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диабета.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иммунитета: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избыточный кортизол может подавлять функции иммунной системы, делая организм уязвимее к инфекциям.</a:t>
            </a:r>
          </a:p>
        </p:txBody>
      </p:sp>
      <p:pic>
        <p:nvPicPr>
          <p:cNvPr id="2050" name="Picture 2" descr="https://avatars.mds.yandex.net/i?id=750932b73d983b32bf470e54403c5f85238a08af-531091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828" y="3887467"/>
            <a:ext cx="2849854" cy="2970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i?id=e20fce9eef79007c9c46a1d1fda9a7be395f551f-13066638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9061" y="4205980"/>
            <a:ext cx="2652019" cy="2652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i?id=2e94aaff8aa12bc62c998938ce5215e7e6a70f30-4118910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352" y="4097668"/>
            <a:ext cx="2911296" cy="291129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947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8022" y="185498"/>
            <a:ext cx="69360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стресса во время беременности.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" y="708718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стресса на развитие ребёнка:</a:t>
            </a:r>
          </a:p>
          <a:p>
            <a:pPr algn="ctr"/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 преждевременных родов (до 37 недели беременности);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масса тела при рождении;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развития нервной системы (проблемы с памятью, концентрацией внимания, обучаемостью);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возбудимость, проблемы со сном и адаптацией после рождения;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долгосрочные последствия: предрасположенность к хроническим заболеваниям (бронхиальная астма, аллергические и аутоиммунные заболевания, болезни сердца и сосудов), трудности с адаптацией и обучением;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случаях — повышенная чувствительность к стрессу в будущем. </a:t>
            </a:r>
          </a:p>
        </p:txBody>
      </p:sp>
      <p:pic>
        <p:nvPicPr>
          <p:cNvPr id="3074" name="Picture 2" descr="https://avatars.mds.yandex.net/i?id=aa132d5fccca8f7b7c80b8918916a15d09646e59-13104117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37"/>
          <a:stretch/>
        </p:blipFill>
        <p:spPr bwMode="auto">
          <a:xfrm>
            <a:off x="3888627" y="4863702"/>
            <a:ext cx="4414746" cy="19170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587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0380" y="185498"/>
            <a:ext cx="797128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психологически благоприятного фона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вынашивания беременности. 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87158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Регулярный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полноценный сон и соблюдение режима дня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Недосып и хроническая усталость могут усиливать тревогу.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негативной информации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Стоит избегать самодиагностики в интернете, противоречивых советов и историй других беременных, которые могут усиливать тревогу.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Умеренная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активность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разрешённая врачом. Подойдут специальная гимнастика для беременных, плавание, прогулки на свежем воздухе. Физические упражнения способствуют выработке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эндорфинов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положительно влияют на настроение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дыхания, расслабления, медитация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Например, упражнения на глубокое дыхание помогают замедлить частоту дыхания, уменьшить стресс и беспокойство.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близких и общение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Деление чувствами и опасениями с партнёром, членами семьи или друзьями может снизить чувство изоляции. Полезно участвовать в группе дородовой поддержки. </a:t>
            </a:r>
          </a:p>
        </p:txBody>
      </p:sp>
    </p:spTree>
    <p:extLst>
      <p:ext uri="{BB962C8B-B14F-4D97-AF65-F5344CB8AC3E}">
        <p14:creationId xmlns:p14="http://schemas.microsoft.com/office/powerpoint/2010/main" val="922209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0357" y="0"/>
            <a:ext cx="797128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психологически благоприятного фона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вынашивания беременности. 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856357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диалог с врачом.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задавать вопросы, обсуждать переживания и получать необходимую информацию о течении беременности.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психолога или психотерапевта.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тревожность достигает уровня, при котором она мешает обычной жизни, стоит обратиться за профессиональной помощью. Специалист поможет проработать внутренние страхи, развить навыки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сформировать позитивный настрой.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информированность.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надёжных источников, посещение курсов для беременных помогают лучше понимать процессы беременности и родов, что способствует чувству уверенности.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мышление.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Сосредоточение на позитивных аспектах беременности и будущего материнства, визуализация успешных исходов и практика благодарности могут снизить тревогу.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помнить, что кратковременные переживания и эмоции не наносят вреда, но хронический, неконтролируемый стресс может стать фактором риска. Задача женщины и её окружения — создать максимально благоприятный климат,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котором будущая мама будет чувствовать спокойствие и уверенность.</a:t>
            </a:r>
          </a:p>
        </p:txBody>
      </p:sp>
    </p:spTree>
    <p:extLst>
      <p:ext uri="{BB962C8B-B14F-4D97-AF65-F5344CB8AC3E}">
        <p14:creationId xmlns:p14="http://schemas.microsoft.com/office/powerpoint/2010/main" val="3909082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8521" y="185498"/>
            <a:ext cx="867500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семьи в психологической поддержке женщины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 время беременности.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39605"/>
            <a:ext cx="922127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поддержка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Близкие становятся «жилеткой»: выслушивают тревоги, сомнения и страхи, помогают не чувствовать себя одинокой. Важно создавать атмосферу заботы и безопасности, избегать конфликтов.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Партнёр (а часто и другие родственники) может сопровождать женщину на визиты к врачу, вместе ходить на курсы подготовки к родам, обсуждать планы. Это укрепляет чувство единства и собственной значимости.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быту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Семья берёт на себя часть бытовых задач: готовит еду, помогает с другими детьми, организует режим дня и питания, следит, чтобы женщина достаточно отдыхала. Это снижает нагрузку и чувство перегруженности.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позитивной атмосферы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Делиться радостями, вместе отмечать важные даты — всё это поднимает настроение.</a:t>
            </a:r>
          </a:p>
        </p:txBody>
      </p:sp>
      <p:pic>
        <p:nvPicPr>
          <p:cNvPr id="4098" name="Picture 2" descr="https://avatars.mds.yandex.net/i?id=779d1033729763e6a498a61dc48847482b38e4ee-442971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349" y="1628842"/>
            <a:ext cx="2726158" cy="40764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793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8521" y="185498"/>
            <a:ext cx="867500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семьи в психологической поддержке женщины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 время родов.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" y="1319997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поддержка партнёра.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женщина выбрала партнёра для партнёрских родов, его присутствие, ободряющие слова, помощь в освоении техник (дыхание, самомассаж) критически важны.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страха и напряжения.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Близкий человек помогает постепенно перевести женщину из состояния растерянности и тревоги в состояние уверенности и безопасности.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навыкам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совладания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 может напоминать о техниках, которые женщина освоила на курсах, поддерживать её в использовании методов облегчения боли.</a:t>
            </a:r>
          </a:p>
        </p:txBody>
      </p:sp>
      <p:pic>
        <p:nvPicPr>
          <p:cNvPr id="5124" name="Picture 4" descr="https://avatars.mds.yandex.net/i?id=f73d2c6340c9039b785ad7af786676d3afed4248-353366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981" y="4366985"/>
            <a:ext cx="5950039" cy="23800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421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8521" y="185498"/>
            <a:ext cx="867500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семьи в психологической поддержке женщины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рождения ребёнка.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" y="1139605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Забота о ресурсах женщины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первые недели после родов особенно важно, чтобы близкие в первую очередь позаботились о маме: взяли на себя часть ухода за младенцем, помогли с бытовыми делами, дали возможность отдохнуть. Это напрямую влияет на её эмоциональное состояние и предотвращает выгорание.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адаптации к новой роли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Появление ребёнка меняет жизнь всей семьи. Родственникам важно помогать женщине адаптироваться: вместе выстраивать режим, обсуждать, как распределять время, поддерживать в сомнениях («а вдруг я делаю что-то не так?»).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общении с ребёнком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Близкие могут участвовать в тактильном и визуальном контакте: носить малыша на руках, купать, гулять, разговаривать с ним. Это укрепляет связь и даёт маме ощущение компетентности.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тревог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Родственникам стоит мягко помогать женщине справляться с нормальными тревогами за ребёнка, сомнениями в собственной родительской состоятельности.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656122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8521" y="185498"/>
            <a:ext cx="867500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семьи в психологической поддержке женщины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рождения ребёнка.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" y="1139605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стоит игнорировать сигналы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Если женщина долго находится в подавленном состоянии, появляются частые слёзы, резкие перепады настроения — это повод не только поддержать её, но и предложить обратиться к специалисту (психологу, перинатальному психологу).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Важно, чтобы и сами близкие не брали на себя слишком много, оставляя маму без собственной поддержки. Забота о ресурсе каждого члена семьи в этот период тоже важна.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Проактивность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лучший способ поддержать — заранее обсудить с семьёй, как будет распределяться помощь, какие есть ожидания и страхи.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целом, такая комплексная поддержка помогает женщине чувствовать себя увереннее, снижает уровень стресса и способствует гармоничному протеканию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беременности, родов и послеродового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периода.</a:t>
            </a:r>
          </a:p>
        </p:txBody>
      </p:sp>
    </p:spTree>
    <p:extLst>
      <p:ext uri="{BB962C8B-B14F-4D97-AF65-F5344CB8AC3E}">
        <p14:creationId xmlns:p14="http://schemas.microsoft.com/office/powerpoint/2010/main" val="1796390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95456" y="185498"/>
            <a:ext cx="740112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Роль будущего отца во время беременности.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" y="817633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будущей матери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Эмоциональная и практическая поддержка отца важна для благополучного протекания беременности. Это помогает женщине легче преодолевать трудности периода, снижает риск осложнений.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эмоциональной атмосферы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Любовь, забота и внимание отца к матери ребёнка и самому ребёнку создают обстановку, которая благоприятно влияет на развитие плода.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Исследования показывают, что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вовлечённость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будущего отца в беременность и роды снижает количество возможных осложнений. Активное участие в уходе, обсуждение вопросов с партнёршей, посещение консультаций вместе с ней способствуют более гармоничным отношениям в семье.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Осознание ответственности за новую жизнь и адаптация к роли отца могут стать важным этапом личностного развития мужчины.</a:t>
            </a:r>
          </a:p>
        </p:txBody>
      </p:sp>
      <p:pic>
        <p:nvPicPr>
          <p:cNvPr id="6146" name="Picture 2" descr="https://avatars.mds.yandex.net/i?id=8d01d09cffe26cb698d418a47034deddc5864ad8-3577741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27"/>
          <a:stretch/>
        </p:blipFill>
        <p:spPr bwMode="auto">
          <a:xfrm>
            <a:off x="4969613" y="5341948"/>
            <a:ext cx="2252774" cy="142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32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45400" y="185498"/>
            <a:ext cx="57012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страхов будущих отцов.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08718"/>
            <a:ext cx="1219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 не соответствовать ожиданиям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Многие мужчины переживают, что не смогут быть хорошими родителями, не справятся с воспитанием или не смогут быть эмоционально близким с ребёнком. Этот страх часто связан с собственными представлениями о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родительстве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опытом взаимодействия с собственными родителями.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Беспокойство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здоровье партнёрши и ребёнка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Мужчина может чувствовать бессилие, так как большая часть процесса беременности проходит вне его контроля. Регулярные визиты к врачу вместе с партнёршей могут помочь уменьшить эту тревогу.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потери свободы и привычного образа жизни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 появлением ребёнка меняется образ жизни, появляются новые обязанности и уровень ответственности. Некоторые мужчины боятся отказаться от привычного уклада и ограничить свободу. </a:t>
            </a:r>
          </a:p>
        </p:txBody>
      </p:sp>
      <p:pic>
        <p:nvPicPr>
          <p:cNvPr id="7170" name="Picture 2" descr="https://avatars.mds.yandex.net/i?id=f75cb4a96fd8f4e1fb01cf12c9d1650a68bf1342-4614031-images-thumbs&amp;n=1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611" y="4741437"/>
            <a:ext cx="3762778" cy="21165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715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45400" y="185498"/>
            <a:ext cx="57012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страхов будущих отцов.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08718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Боязнь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обеспечить семью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Финансовая ответственность за будущего ребёнка может вызывать стресс.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 перед родами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мужчины боятся, что не смогут адекватно поддержать партнёршу в этот ответственный момент.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навредить ребёнку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Несмотря на медицинские заверения, что плод защищён, многие испытывают тревогу, которая может приводить к эмоциональному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дистанцированию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оказаться на втором месте в семье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Мужчина может бояться, что с появлением ребёнка партнёрша будет уделять ему меньше внимания.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повторить ошибки собственных родителей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Если у мужчины был негативный опыт отношений с отцом (холодность, критичность, отсутствие), он может бояться воспроизвести ту же модель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https://avatars.mds.yandex.net/i?id=f75cb4a96fd8f4e1fb01cf12c9d1650a68bf1342-4614031-images-thumbs&amp;n=13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572" y="4697971"/>
            <a:ext cx="3762778" cy="21165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019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12596" y="185498"/>
            <a:ext cx="95668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справиться со страхами и подготовиться к отцовству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79174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общение с партнёршей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Важно делиться чувствами и опасениями, обсуждать возможные проблемы и искать пути их решения.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информации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Чтение книг, посещение курсов для будущих родителей, участие в семинарах и группах поддержки помогают получить знания и навыки, которые повышают уверенность.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Планирование.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Обсуждение финансовых вопросов, планирование бюджета, подготовка к появлению ребёнка снижают уровень стресса.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специалистов.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усилении тревог или депрессивных реакций рекомендуется обращаться к медицинскому психологу или психотерапевту.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жизни ребёнка.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участие в уходе, играх, общении с ребёнком помогает установить эмоциональную связь и создать доверительные отношения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помнить, что тревога в период беременности — нормальная реакция психики на перемены, и она не делает мужчину менее надёжным.</a:t>
            </a:r>
          </a:p>
        </p:txBody>
      </p:sp>
    </p:spTree>
    <p:extLst>
      <p:ext uri="{BB962C8B-B14F-4D97-AF65-F5344CB8AC3E}">
        <p14:creationId xmlns:p14="http://schemas.microsoft.com/office/powerpoint/2010/main" val="1228618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5707" y="185498"/>
            <a:ext cx="1016060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женщины во время беременности:</a:t>
            </a:r>
          </a:p>
          <a:p>
            <a:pPr algn="ctr"/>
            <a:r>
              <a:rPr lang="ru-RU" sz="2800" b="1" dirty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еречень необходимых обследований, кратность наблюдения.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422940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за беременностью строится так, чтобы вовремя заметить любые изменения и обеспечить здоровье мамы и малыша.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визитов к врачу и обследований опирается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актуальные клинические рекомендации и приказы Минздрава.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посещений всегда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корректирует врач под вашу ситуацию.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назначить дополнительные исследования сверх стандарта, если есть специфические риски или симптомы.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 приёме врач оценивает не только анализы, но и самочувствие: измеряет давление, вес, окружность живота и высоту дна матки (после 20 недель), слушает сердцебиение плода.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каждом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приёме спрашивайте врача, зачем нужен тот или иной анализ или осмотр — так вы будете точно знать, что важно в вашей ситуации.</a:t>
            </a:r>
          </a:p>
        </p:txBody>
      </p:sp>
    </p:spTree>
    <p:extLst>
      <p:ext uri="{BB962C8B-B14F-4D97-AF65-F5344CB8AC3E}">
        <p14:creationId xmlns:p14="http://schemas.microsoft.com/office/powerpoint/2010/main" val="1273943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9513" y="185498"/>
            <a:ext cx="787298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женщины во время беременности:</a:t>
            </a:r>
          </a:p>
          <a:p>
            <a:pPr algn="ctr"/>
            <a:r>
              <a:rPr lang="ru-RU" sz="2800" b="1" dirty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смотр специалистов</a:t>
            </a:r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" y="1301146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Акушер-гинеколог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не менее 5 раз за всю беременность.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 менее 2 раз: первый осмотр не позднее 14 рабочих дней после первого обращения, второй — в третьем триместре.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 менее 2 раз (первый — не позднее 14 рабочих дней после обращения).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Офтальмолог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 менее 1 раза, не позднее 14 рабочих дней после первого обращения.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 менее 2 раз.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(эндокринолог, кардиолог и др.) — только по медицинским показаниям.</a:t>
            </a:r>
          </a:p>
        </p:txBody>
      </p:sp>
      <p:pic>
        <p:nvPicPr>
          <p:cNvPr id="8194" name="Picture 2" descr="https://avatars.mds.yandex.net/i?id=6f4028dbc9e0af0b5fc47856906410a1c5bd908e-528110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234891"/>
            <a:ext cx="4572000" cy="2286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135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9513" y="185498"/>
            <a:ext cx="787298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женщины во время беременности:</a:t>
            </a:r>
          </a:p>
          <a:p>
            <a:pPr algn="ctr"/>
            <a:r>
              <a:rPr lang="ru-RU" sz="2800" b="1" dirty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абораторные исследования</a:t>
            </a:r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49630"/>
            <a:ext cx="1219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делят на те, что делают при постановке на учёт, и те, что повторяются в течение беременности.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постановке на учёт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(до 12 недель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анализ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крови на ВИЧ, сифилис, гепатиты B и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C; определение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крови и резус-фактора (если резус отрицательный — дополнительно проверяют партнёра и при необходимости регулярно контролируют антирезусные антитела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общий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крови; биохимический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крови (включая глюкозу натощак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общий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мочи; микроскопическое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отделяемого из половых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органов; цитологическое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мазка с шейки матки (ПАП-тест).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беременности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общий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крови — 3 раза (по одному в каждом триместре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общий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мочи — 3 раза в триместрах, а после 22 недель — на каждом приёме (с определением белка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биохимический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крови (глюкоза натощак) — по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показаниям; оральный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глюкозотолерантный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тест — однократно в 24–28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недель; посев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мочи на стерильность — при подозрении на инфекцию мочевыводящих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путей.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0333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9513" y="185498"/>
            <a:ext cx="7872989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женщины во время беременности:</a:t>
            </a:r>
          </a:p>
          <a:p>
            <a:pPr algn="ctr"/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инструментальные исследования</a:t>
            </a:r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49630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Скрининговые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УЗИ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скрининг — 11–14 недель (сочетают УЗИ и биохимический анализ крови для оценки рисков хромосомных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аномалий); 2-й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скрининг — 18–21 неделя (для исключения пороков развития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3-е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УЗИ — 30–34 недели (оценка роста плода, плаценты, околоплодных вод).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ЭКГ — дважды (при постановке на учёт и в третьем триместре).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ЧСС плода — с 22 недель на каждом приёме.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КТГ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 32 недель примерно 1 раз в 2 недели (длительность 40–60 минут).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Измерение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размеров таза (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пельвиометрия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в третьем триместре.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s://avatars.mds.yandex.net/i?id=8b62ec6324948c1b11bc85f1d82d8dbb09b602b5-530474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824" y="4597758"/>
            <a:ext cx="3780353" cy="21185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169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9489" y="185498"/>
            <a:ext cx="96530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Нормальная прибавка массы тела во время беременности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708718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Нормальная прибавка массы тела во время беременности зависит от исходного индекса массы тела (ИМТ), который рассчитывается как отношение веса в килограммах к росту в метрах, возведённому в квадрат. Эти цифры — ориентир, и врач учитывает не только ИМТ, но и другие индивидуальные факторы. </a:t>
            </a: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ИМТ &lt; 18,5 (дефицит массы тела)	12,5–18 кг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ИМТ 18,5–24,9 (нормальный вес)	11,5–16 кг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ИМТ 25–29,9 (избыточный вес)	7–11,5 кг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ИМТ ≥ 30 (ожирение)	5–9 кг </a:t>
            </a:r>
          </a:p>
        </p:txBody>
      </p:sp>
      <p:pic>
        <p:nvPicPr>
          <p:cNvPr id="11266" name="Picture 2" descr="https://avatars.mds.yandex.net/i?id=be562adce753a2c64958fa1ff7496da86136398d-299418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246597"/>
            <a:ext cx="4572000" cy="24003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251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9377" y="185498"/>
            <a:ext cx="977325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Нормальная прибавка массы тела во время беременности:</a:t>
            </a:r>
          </a:p>
          <a:p>
            <a:pPr algn="ctr"/>
            <a:r>
              <a:rPr lang="ru-RU" sz="2800" b="1" dirty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 меняется вес по триместрам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49630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Прибавка веса неравномерна и связана с темпами развития плода и изменениями в организме матери.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триместр (1–13 недель):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прибавка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минимальна, часто наблюдается даже снижение веса из-за токсикоза. В среднем — 0–2 кг.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триместр (14–26 недель):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интенсивный период набора веса. Малыш активно растёт, увеличивается матка и объём крови. В среднем — 5–7 кг.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триместр (27–40 недель):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прибавка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примерно 4–6 кг. Ребёнок наращивает мышечный каркас и бурый жир. Могут появляться отёки.</a:t>
            </a:r>
          </a:p>
        </p:txBody>
      </p:sp>
      <p:pic>
        <p:nvPicPr>
          <p:cNvPr id="12290" name="Picture 2" descr="https://avatars.mds.yandex.net/i?id=998ec782680c8b8ddba772faa9015b6e12c9c244-1049634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018" y="4406643"/>
            <a:ext cx="3295964" cy="2197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741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9377" y="185498"/>
            <a:ext cx="977325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Нормальная прибавка массы тела во время беременности:</a:t>
            </a:r>
          </a:p>
          <a:p>
            <a:pPr algn="ctr"/>
            <a:r>
              <a:rPr lang="ru-RU" sz="2800" b="1" dirty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чего складывается прибавка веса.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49630"/>
            <a:ext cx="1219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увеличивается не только за счёт жировой ткани, но и благодаря естественным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процессам: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плода (около 3–3,5 кг);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плаценты (примерно 0,6–0,7 кг);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объёма околоплодных вод (около 0,9 кг);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матки (около 0,9 кг);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молочных желёз (примерно 0,4–1,4 кг);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объёма циркулирующей крови (1,3–1,8 л);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накопление запасов жира в организме матери (около 3–3,5 кг).</a:t>
            </a:r>
          </a:p>
        </p:txBody>
      </p:sp>
      <p:pic>
        <p:nvPicPr>
          <p:cNvPr id="13314" name="Picture 2" descr="https://avatars.mds.yandex.net/i?id=ad2a5949d5152c3eccd87f8d8d4f77cbc2e2448e-488538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12180" y="1680357"/>
            <a:ext cx="2566608" cy="477508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314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9377" y="185498"/>
            <a:ext cx="977325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Нормальная прибавка массы тела во время беременности:</a:t>
            </a:r>
          </a:p>
          <a:p>
            <a:pPr algn="ctr"/>
            <a:r>
              <a:rPr lang="ru-RU" sz="2800" b="1" dirty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 важно учитывать.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49630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Недостаточная прибавка веса может привести к задержке развития плода.</a:t>
            </a:r>
          </a:p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Чрезмерная прибавка повышает риск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гестационного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диабета,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преэклампсии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макросомии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плода (крупного ребёнка), что может осложнить роды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вынашивании двойни или тройни нормы прибавки веса выше.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 старше 35 лет обмен веществ может быть медленнее, что иногда приводит к более быстрому набору веса.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беременности у женщины был избыточный вес, во время вынашивания важно контролировать питание, чтобы не навредить здоровью ребёнка. 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Резкие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скачки веса — повод для консультации с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врачом!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https://avatars.mds.yandex.net/i?id=5a7ef59b92c5bddfba39357e3c857c71db6d9efd-1558610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568" y="4909861"/>
            <a:ext cx="2136864" cy="19481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4573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69489" y="185498"/>
            <a:ext cx="96530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Нормальная прибавка массы тела во время беременности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522" y="733246"/>
            <a:ext cx="602731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приёме в женской консультации врач измерит ваш рост и вес, рассчитает ИМТ и даст индивидуальные рекомендации. На последующих визитах он будет оценивать не только вес, но и результаты анализов, самочувствие, динамику развития беременности. </a:t>
            </a:r>
          </a:p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 паниковать из-за небольших отклонений. </a:t>
            </a:r>
            <a:endParaRPr lang="ru-RU" sz="28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 не видит тревожных сигналов, значит, всё идёт хорошо. Но при любых сомнениях обязательно консультируйтесь со специалистом.</a:t>
            </a:r>
          </a:p>
        </p:txBody>
      </p:sp>
      <p:pic>
        <p:nvPicPr>
          <p:cNvPr id="15362" name="Picture 2" descr="https://avatars.mds.yandex.net/i?id=ce013b16e2ca4b8e8acd4f89e19aadabfd1289d2-1081514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108" y="1333861"/>
            <a:ext cx="5182849" cy="5182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875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7172" y="185498"/>
            <a:ext cx="675774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Голос и музыка во время беременности.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ГОЛОС МАМЫ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62510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 матери — один из самых знакомых и приятных звуков для плода в утробе. До рождения ребёнок привыкает к нему и после рождения узнаёт: успокаивается и затихает, едва заслышав его. Если мать регулярно разговаривала с ребёнком во время беременности, то после рождения он может реагировать на знакомый голос. 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Интонации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материнского голоса оказывают на плод более глубокое влияние,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звуки. </a:t>
            </a:r>
          </a:p>
        </p:txBody>
      </p:sp>
      <p:pic>
        <p:nvPicPr>
          <p:cNvPr id="16386" name="Picture 2" descr="https://avatars.mds.yandex.net/i?id=d4107cf44c022e04f500aafb7d562ada6a9a05a7-1013970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01" y="3693739"/>
            <a:ext cx="4572000" cy="3038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https://avatars.mds.yandex.net/i?id=8a264c8457c3174a2fa13dde302961c8ff5d919c-10961631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626" y="3492215"/>
            <a:ext cx="4512256" cy="33657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4581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7172" y="185498"/>
            <a:ext cx="675774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Голос и музыка во время беременности.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музыки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" y="1030691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Плод начинает воспринимать звуки примерно в конце первого месяца внутриутробной жизни, когда формируются барабанная полость и слуховая труба. После 24 недель ребёнок уже реагирует на звуки: например, его сердцебиение может учащаться при громких звуках. 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эффекты музыки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Успокаивающее действие. Спокойные и мелодичные произведения могут снижать уровень стресса у матери и плода.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двигательной активности. Ритмичная музыка может стимулировать движения плода.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Потенциальное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обработки речи. Есть данные, что ежедневное прослушивание музыки в течение последнего триместра беременности может улучшать кодирование речевых стимулов у новорождённых, что облегчает обработку звуковой информации и раннее овладение языком.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 дыхания. Ритмичная музыка, схожая с ритмом материнского сердца, может служить профилактикой таких нарушений у новорождённых, в том числе недоношенных. </a:t>
            </a:r>
          </a:p>
        </p:txBody>
      </p:sp>
    </p:spTree>
    <p:extLst>
      <p:ext uri="{BB962C8B-B14F-4D97-AF65-F5344CB8AC3E}">
        <p14:creationId xmlns:p14="http://schemas.microsoft.com/office/powerpoint/2010/main" val="18586612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7172" y="185498"/>
            <a:ext cx="675774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Голос и музыка во время беременности. </a:t>
            </a:r>
          </a:p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музыки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" y="1081475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со второго триместра беременности рекомендуется слушать музыку ежедневно по 15–20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минут. Можно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подпевать мелодиям или мурлыкать их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поможет малышу лучше запомнить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звуки. Важно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учитывать индивидуальные предпочтения и эмоциональное состояние. Не стоит заставлять себя слушать музыку, которая не нравится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Классическая музыка.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(Моцарт,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Вивальди,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Бах, Бетховен, Брамс, Дебюсси).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исследования показывают, что она может успокаивать сердцебиение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эмбриона.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природы. Шум моря, пение птиц, шелест листьев, звук дождя могут пробуждать связь с окружающим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миром.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сборники для беременных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Pregnant&amp;Zen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Simon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Cooper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baby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избегать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слишком громкой музыки и звуков, которые могут вызвать стресс у плода;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агрессивной музыки (хард-рок,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рэп), особенно на большой громкости;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наушников для прослушивания музыки на животе — амниотическая жидкость является хорошим проводником звука, и ребёнок может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перевозбудиться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9232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436" y="185498"/>
            <a:ext cx="1154514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Тактильное общение с будущим ребёнком во время беременности.</a:t>
            </a:r>
          </a:p>
          <a:p>
            <a:pPr algn="ctr"/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создания благоприятного эмоционального настроя.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" y="1139605"/>
            <a:ext cx="1219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Тактильное общение с будущим ребёнком во время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 – это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прекрасный способ установить с ним эмоциональную связь, поддержать его развитие и создать благоприятный фон как для мамы, так и для малыша. Уже с 8–10 недели у плода начинают формироваться органы чувств, и он способен реагировать на прикосновения, тепло, вибрацию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мамы начинают активно общаться, когда ощущают первые шевеления. Но можно начать и раньше: на начальном этапе это может быть похоже на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медитацию – попробуйте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облик ребёнка и начать с ним «разговор», ориентируясь на сигналы своего тела. 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Полезно понаблюдать за ритмами малыша и завести дневник его бодрствования. В моменты наибольшей активности он наиболее восприимчив к контакту. </a:t>
            </a:r>
          </a:p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уделять общению примерно 10–20 минут ежедневно. </a:t>
            </a:r>
          </a:p>
        </p:txBody>
      </p:sp>
    </p:spTree>
    <p:extLst>
      <p:ext uri="{BB962C8B-B14F-4D97-AF65-F5344CB8AC3E}">
        <p14:creationId xmlns:p14="http://schemas.microsoft.com/office/powerpoint/2010/main" val="1973279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436" y="185498"/>
            <a:ext cx="1154514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Тактильное общение с будущим ребёнком во время беременности.</a:t>
            </a:r>
          </a:p>
          <a:p>
            <a:pPr algn="ctr"/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создания благоприятного эмоционального настроя.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62510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Слушайте реакцию малыша. Это не монолог, а диалог. Обращайте внимание на его движения: возможно, он затихает, когда вы говорите, или, наоборот, активизируется в ответ на ваши слова.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стремитесь к излишней стимуляции. Чрезмерная нагрузка может быть не менее вредна, особенно если вы не чувствуете себя комфортно.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осложнениях беременности (например, при угрозе прерывания) или сильных тревогах стоит обратиться за поддержкой к перинатальному психологу.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строить диалог с малышом от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души, с любовью и без напряжения. Такой контакт закладывает основу для крепкой эмоциональной связи, которая будет помогать вам и после рождения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младенца.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6945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2332" y="185498"/>
            <a:ext cx="1094735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Тактильное общение с будущим ребёнком во время беременности.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" y="708718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Поглаживания по животу.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Старайтесь гладить те места, в которые ребёнок чаще всего толкается. Например, при тазовом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предлежании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некоторые мамы гладят малыша по голове — и он затихает, как бы откликаясь на контакт.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Гаптономия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методика, при которой тактильные воздействия (поглаживания, лёгкое похлопывание) сочетаются с голосовым воздействием: пением, чтением сказок, стишков или просто ласковыми разговорами.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тактильно-голосовое воздействие. Например, поглаживая живот, можно петь песенку или декламировать стихотворение. 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Лёгкий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массаж. Нежные, ритмичные движения тоже могут стать способом общения. </a:t>
            </a:r>
          </a:p>
        </p:txBody>
      </p:sp>
      <p:pic>
        <p:nvPicPr>
          <p:cNvPr id="17410" name="Picture 2" descr="https://avatars.mds.yandex.net/i?id=31a68811989a9b1bbf70a57d999b2c30f9c7a825-482815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985" y="3755706"/>
            <a:ext cx="4352031" cy="29013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155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553" y="185498"/>
            <a:ext cx="1163491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создания благоприятного эмоционального настроя.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" y="708718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беременность протекала гармонично, важно: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збегать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стресса и негативных эмоций. Длительные переживания матери становятся привычным фоном для ребёнка. Страх, тревога или гнев могут вызывать у малыша напряжение, что способно затормозить его активность и физическое развитие. Напротив, состояния умиротворения и спокойной радости благотворно влияют на его состояние.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Создавать комфортную эмоциональную атмосферу. Окружите себя тем, что приносит радость и спокойствие: общение с близкими, хобби, прогулки на свежем воздухе, занятия, которые вас расслабляют.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релаксационные методики. Медитация, массаж, плавание, йога для беременных помогают стабилизировать эмоциональное состояние.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Общаться с партнёром. Поддержка и забота со стороны отца ребёнка очень важны для создания в семье благоприятного эмоционального климата.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позитивные установки. Разговаривая с малышом, можно мысленно давать себе и ему установки, которые помогают успокоиться в тревожных ситуациях, настраивают на позитивный лад и придают уверенности.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3260559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7693" y="649138"/>
            <a:ext cx="11556625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ЗДОРОВЫ!</a:t>
            </a:r>
          </a:p>
          <a:p>
            <a:pPr algn="ctr"/>
            <a:r>
              <a:rPr lang="ru-RU" sz="6000" b="1" cap="none" spc="0" dirty="0" smtClean="0">
                <a:ln/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60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59029" y="6109780"/>
            <a:ext cx="59329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/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ГАУЗ СО «ПЫШМИНСКАЯ ЦРБ»</a:t>
            </a:r>
            <a:endParaRPr lang="ru-RU" sz="2800" b="1" cap="none" spc="0" dirty="0">
              <a:ln/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https://avatars.mds.yandex.net/i?id=6c27686c3b3fbc58cf5401c8f92d06b120948f35-388788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32" y="2498239"/>
            <a:ext cx="4833856" cy="33970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avatars.mds.yandex.net/i?id=324b19e58064c26537d0452786de2a9b9d22b006-5232300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029" y="2353137"/>
            <a:ext cx="4908684" cy="36872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2445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4201</Words>
  <Application>Microsoft Office PowerPoint</Application>
  <PresentationFormat>Широкоэкранный</PresentationFormat>
  <Paragraphs>228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Psyholog</dc:creator>
  <cp:lastModifiedBy>Psyholog</cp:lastModifiedBy>
  <cp:revision>63</cp:revision>
  <dcterms:created xsi:type="dcterms:W3CDTF">2026-06-03T03:41:56Z</dcterms:created>
  <dcterms:modified xsi:type="dcterms:W3CDTF">2026-06-26T03:51:30Z</dcterms:modified>
</cp:coreProperties>
</file>