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8" r:id="rId4"/>
    <p:sldId id="289" r:id="rId5"/>
    <p:sldId id="290" r:id="rId6"/>
    <p:sldId id="285" r:id="rId7"/>
    <p:sldId id="291" r:id="rId8"/>
    <p:sldId id="292" r:id="rId9"/>
    <p:sldId id="258" r:id="rId10"/>
    <p:sldId id="293" r:id="rId11"/>
    <p:sldId id="294" r:id="rId12"/>
    <p:sldId id="295" r:id="rId13"/>
    <p:sldId id="296" r:id="rId14"/>
    <p:sldId id="259" r:id="rId15"/>
    <p:sldId id="298" r:id="rId16"/>
    <p:sldId id="300" r:id="rId17"/>
    <p:sldId id="301" r:id="rId18"/>
    <p:sldId id="302" r:id="rId19"/>
    <p:sldId id="260" r:id="rId20"/>
    <p:sldId id="261" r:id="rId21"/>
    <p:sldId id="303" r:id="rId22"/>
    <p:sldId id="304" r:id="rId23"/>
    <p:sldId id="305" r:id="rId24"/>
    <p:sldId id="306" r:id="rId25"/>
    <p:sldId id="262" r:id="rId26"/>
    <p:sldId id="263" r:id="rId27"/>
    <p:sldId id="307" r:id="rId28"/>
    <p:sldId id="308" r:id="rId29"/>
    <p:sldId id="264" r:id="rId30"/>
    <p:sldId id="309" r:id="rId31"/>
    <p:sldId id="265" r:id="rId32"/>
    <p:sldId id="310" r:id="rId33"/>
    <p:sldId id="311" r:id="rId34"/>
    <p:sldId id="313" r:id="rId35"/>
    <p:sldId id="312" r:id="rId36"/>
    <p:sldId id="314" r:id="rId37"/>
    <p:sldId id="266" r:id="rId38"/>
    <p:sldId id="315" r:id="rId39"/>
    <p:sldId id="267" r:id="rId40"/>
    <p:sldId id="316" r:id="rId41"/>
    <p:sldId id="268" r:id="rId42"/>
    <p:sldId id="317" r:id="rId43"/>
    <p:sldId id="279" r:id="rId44"/>
    <p:sldId id="318" r:id="rId45"/>
    <p:sldId id="319" r:id="rId46"/>
    <p:sldId id="280" r:id="rId47"/>
    <p:sldId id="281" r:id="rId48"/>
    <p:sldId id="282" r:id="rId49"/>
    <p:sldId id="320" r:id="rId50"/>
    <p:sldId id="321" r:id="rId51"/>
    <p:sldId id="283" r:id="rId52"/>
    <p:sldId id="322" r:id="rId53"/>
    <p:sldId id="284" r:id="rId54"/>
    <p:sldId id="323" r:id="rId55"/>
    <p:sldId id="278" r:id="rId5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67F4D37-203D-4739-B2E0-C046856B305D}" type="datetimeFigureOut">
              <a:rPr lang="ru-RU" smtClean="0"/>
              <a:t>03.07.2026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962090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67F4D37-203D-4739-B2E0-C046856B305D}" type="datetimeFigureOut">
              <a:rPr lang="ru-RU" smtClean="0"/>
              <a:t>03.07.2026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3743105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67F4D37-203D-4739-B2E0-C046856B305D}" type="datetimeFigureOut">
              <a:rPr lang="ru-RU" smtClean="0"/>
              <a:t>03.07.2026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361174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67F4D37-203D-4739-B2E0-C046856B305D}" type="datetimeFigureOut">
              <a:rPr lang="ru-RU" smtClean="0"/>
              <a:t>03.07.2026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848802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67F4D37-203D-4739-B2E0-C046856B305D}" type="datetimeFigureOut">
              <a:rPr lang="ru-RU" smtClean="0"/>
              <a:t>03.07.2026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3051432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67F4D37-203D-4739-B2E0-C046856B305D}" type="datetimeFigureOut">
              <a:rPr lang="ru-RU" smtClean="0"/>
              <a:t>03.07.2026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1873759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67F4D37-203D-4739-B2E0-C046856B305D}" type="datetimeFigureOut">
              <a:rPr lang="ru-RU" smtClean="0"/>
              <a:t>03.07.2026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1519116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67F4D37-203D-4739-B2E0-C046856B305D}" type="datetimeFigureOut">
              <a:rPr lang="ru-RU" smtClean="0"/>
              <a:t>03.07.2026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3617919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67F4D37-203D-4739-B2E0-C046856B305D}" type="datetimeFigureOut">
              <a:rPr lang="ru-RU" smtClean="0"/>
              <a:t>03.07.2026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28451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67F4D37-203D-4739-B2E0-C046856B305D}" type="datetimeFigureOut">
              <a:rPr lang="ru-RU" smtClean="0"/>
              <a:t>03.07.2026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137806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67F4D37-203D-4739-B2E0-C046856B305D}" type="datetimeFigureOut">
              <a:rPr lang="ru-RU" smtClean="0"/>
              <a:t>03.07.2026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3459044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7F4D37-203D-4739-B2E0-C046856B305D}" type="datetimeFigureOut">
              <a:rPr lang="ru-RU" smtClean="0"/>
              <a:t>03.07.2026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E727E0-D192-4332-8795-4F9EF4BDFCB2}" type="slidenum">
              <a:rPr lang="ru-RU" smtClean="0"/>
              <a:t>‹#›</a:t>
            </a:fld>
            <a:endParaRPr lang="ru-RU"/>
          </a:p>
        </p:txBody>
      </p:sp>
    </p:spTree>
    <p:extLst>
      <p:ext uri="{BB962C8B-B14F-4D97-AF65-F5344CB8AC3E}">
        <p14:creationId xmlns:p14="http://schemas.microsoft.com/office/powerpoint/2010/main" val="22693594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21923" y="0"/>
            <a:ext cx="10348154" cy="2308324"/>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7200" b="1" cap="none" spc="0" dirty="0" smtClean="0">
                <a:ln/>
                <a:solidFill>
                  <a:srgbClr val="00B050"/>
                </a:solidFill>
                <a:effectLst/>
                <a:latin typeface="Times New Roman" panose="02020603050405020304" pitchFamily="18" charset="0"/>
                <a:cs typeface="Times New Roman" panose="02020603050405020304" pitchFamily="18" charset="0"/>
              </a:rPr>
              <a:t>ВСЁ </a:t>
            </a:r>
          </a:p>
          <a:p>
            <a:pPr algn="ctr"/>
            <a:r>
              <a:rPr lang="ru-RU" sz="7200" b="1" cap="none" spc="0" dirty="0" smtClean="0">
                <a:ln/>
                <a:solidFill>
                  <a:srgbClr val="00B050"/>
                </a:solidFill>
                <a:effectLst/>
                <a:latin typeface="Times New Roman" panose="02020603050405020304" pitchFamily="18" charset="0"/>
                <a:cs typeface="Times New Roman" panose="02020603050405020304" pitchFamily="18" charset="0"/>
              </a:rPr>
              <a:t>О НОВОРОЖДЕННОМ</a:t>
            </a:r>
            <a:endParaRPr lang="ru-RU" sz="72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6096000" y="6109780"/>
            <a:ext cx="5932971"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dirty="0" smtClean="0">
                <a:ln/>
                <a:solidFill>
                  <a:srgbClr val="00B050"/>
                </a:solidFill>
                <a:latin typeface="Times New Roman" panose="02020603050405020304" pitchFamily="18" charset="0"/>
                <a:cs typeface="Times New Roman" panose="02020603050405020304" pitchFamily="18" charset="0"/>
              </a:rPr>
              <a:t>ГАУЗ СО «ПЫШМИНСКАЯ ЦРБ»</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pic>
        <p:nvPicPr>
          <p:cNvPr id="1026" name="Picture 2" descr="https://avatars.mds.yandex.net/i?id=60fe70deabe89c0b605fd223e4525155ff197985-15273796-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60724" y="2346044"/>
            <a:ext cx="4813597" cy="360738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https://avatars.mds.yandex.net/i?id=1df1c7505d47ccd6a29ece3825a47dc7512ce039-4492191-images-thumbs&amp;n=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067" y="2308324"/>
            <a:ext cx="6504267" cy="36451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5519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77754" y="185498"/>
            <a:ext cx="9436558"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Анатомо-физиологические особенности новорожденного.</a:t>
            </a:r>
          </a:p>
        </p:txBody>
      </p:sp>
      <p:sp>
        <p:nvSpPr>
          <p:cNvPr id="3" name="TextBox 2"/>
          <p:cNvSpPr txBox="1"/>
          <p:nvPr/>
        </p:nvSpPr>
        <p:spPr>
          <a:xfrm>
            <a:off x="0" y="940538"/>
            <a:ext cx="12192000" cy="4893647"/>
          </a:xfrm>
          <a:prstGeom prst="rect">
            <a:avLst/>
          </a:prstGeom>
          <a:noFill/>
        </p:spPr>
        <p:txBody>
          <a:bodyPr wrap="square" rtlCol="0">
            <a:spAutoFit/>
          </a:bodyPr>
          <a:lstStyle/>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Пропорции тела. Голова относительно большая: примерно 1/4 длины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всего. </a:t>
            </a: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Кожа</a:t>
            </a:r>
            <a:r>
              <a:rPr lang="ru-RU" sz="2400" dirty="0">
                <a:solidFill>
                  <a:schemeClr val="accent6">
                    <a:lumMod val="50000"/>
                  </a:schemeClr>
                </a:solidFill>
                <a:latin typeface="Times New Roman" panose="02020603050405020304" pitchFamily="18" charset="0"/>
                <a:cs typeface="Times New Roman" panose="02020603050405020304" pitchFamily="18" charset="0"/>
              </a:rPr>
              <a:t>. Бархатистая, нежная, тонкая. Роговой слой состоит из 2–3 слоёв рыхлых клеток, связь эпидермиса с дермой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непрочная – из-за </a:t>
            </a:r>
            <a:r>
              <a:rPr lang="ru-RU" sz="2400" dirty="0">
                <a:solidFill>
                  <a:schemeClr val="accent6">
                    <a:lumMod val="50000"/>
                  </a:schemeClr>
                </a:solidFill>
                <a:latin typeface="Times New Roman" panose="02020603050405020304" pitchFamily="18" charset="0"/>
                <a:cs typeface="Times New Roman" panose="02020603050405020304" pitchFamily="18" charset="0"/>
              </a:rPr>
              <a:t>этого легко возникают опрелости, ссадины, а при некоторых состояниях (например, при инфекциях) могут образовываться пузыри. Сразу после рождения кожа покрыта первородной (сыровидной) смазкой.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Подкожно-жировая </a:t>
            </a:r>
            <a:r>
              <a:rPr lang="ru-RU" sz="2400" dirty="0">
                <a:solidFill>
                  <a:schemeClr val="accent6">
                    <a:lumMod val="50000"/>
                  </a:schemeClr>
                </a:solidFill>
                <a:latin typeface="Times New Roman" panose="02020603050405020304" pitchFamily="18" charset="0"/>
                <a:cs typeface="Times New Roman" panose="02020603050405020304" pitchFamily="18" charset="0"/>
              </a:rPr>
              <a:t>клетчатка. У доношенных детей она хорошо выражена, но жировые отложения содержат много тугоплавких кислот (пальмитиновой, стеариновой)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из-за этого кожа может уплотняться и отекать при охлаждении или обезвоживании.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Кости</a:t>
            </a:r>
            <a:r>
              <a:rPr lang="ru-RU" sz="2400" dirty="0">
                <a:solidFill>
                  <a:schemeClr val="accent6">
                    <a:lumMod val="50000"/>
                  </a:schemeClr>
                </a:solidFill>
                <a:latin typeface="Times New Roman" panose="02020603050405020304" pitchFamily="18" charset="0"/>
                <a:cs typeface="Times New Roman" panose="02020603050405020304" pitchFamily="18" charset="0"/>
              </a:rPr>
              <a:t>. Мягкие, эластичные, менее ломкие, чем у взрослых, потому что в них больше органических веществ и воды, а минеральных солей меньше. Черепные швы ещё не сращены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есть роднички (большой и малый), что позволяет голове немного менять форму при прохождении через родовые пути. Позвоночник имеет вид дуги (вогнутой спереди), физиологические изгибы начинают формироваться позже. </a:t>
            </a:r>
          </a:p>
        </p:txBody>
      </p:sp>
    </p:spTree>
    <p:extLst>
      <p:ext uri="{BB962C8B-B14F-4D97-AF65-F5344CB8AC3E}">
        <p14:creationId xmlns:p14="http://schemas.microsoft.com/office/powerpoint/2010/main" val="3571385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77754" y="185498"/>
            <a:ext cx="9436558"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Анатомо-физиологические особенности новорожденного.</a:t>
            </a:r>
          </a:p>
        </p:txBody>
      </p:sp>
      <p:pic>
        <p:nvPicPr>
          <p:cNvPr id="2050" name="Picture 2" descr="https://avatars.mds.yandex.net/i?id=a5a824c4dd8fc176bd8b237d9f7c9796_l-9213930-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1040" y="1099645"/>
            <a:ext cx="7599854" cy="4992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2045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77754" y="185498"/>
            <a:ext cx="9436558"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Анатомо-физиологические особенности новорожденного.</a:t>
            </a:r>
          </a:p>
        </p:txBody>
      </p:sp>
      <p:sp>
        <p:nvSpPr>
          <p:cNvPr id="3" name="TextBox 2"/>
          <p:cNvSpPr txBox="1"/>
          <p:nvPr/>
        </p:nvSpPr>
        <p:spPr>
          <a:xfrm>
            <a:off x="0" y="940538"/>
            <a:ext cx="12192000" cy="4524315"/>
          </a:xfrm>
          <a:prstGeom prst="rect">
            <a:avLst/>
          </a:prstGeom>
          <a:noFill/>
        </p:spPr>
        <p:txBody>
          <a:bodyPr wrap="square" rtlCol="0">
            <a:spAutoFit/>
          </a:bodyPr>
          <a:lstStyle/>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Мышцы. Развиты слабо, но характерен повышенный тонус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сгибателей – поэтому </a:t>
            </a:r>
            <a:r>
              <a:rPr lang="ru-RU" sz="2400" dirty="0">
                <a:solidFill>
                  <a:schemeClr val="accent6">
                    <a:lumMod val="50000"/>
                  </a:schemeClr>
                </a:solidFill>
                <a:latin typeface="Times New Roman" panose="02020603050405020304" pitchFamily="18" charset="0"/>
                <a:cs typeface="Times New Roman" panose="02020603050405020304" pitchFamily="18" charset="0"/>
              </a:rPr>
              <a:t>руки и ноги полусогнуты, кисти сжаты в кулачки.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Нервная </a:t>
            </a:r>
            <a:r>
              <a:rPr lang="ru-RU" sz="2400" dirty="0">
                <a:solidFill>
                  <a:schemeClr val="accent6">
                    <a:lumMod val="50000"/>
                  </a:schemeClr>
                </a:solidFill>
                <a:latin typeface="Times New Roman" panose="02020603050405020304" pitchFamily="18" charset="0"/>
                <a:cs typeface="Times New Roman" panose="02020603050405020304" pitchFamily="18" charset="0"/>
              </a:rPr>
              <a:t>система. В целом морфологически незрелая: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миелинизация</a:t>
            </a:r>
            <a:r>
              <a:rPr lang="ru-RU" sz="2400" dirty="0">
                <a:solidFill>
                  <a:schemeClr val="accent6">
                    <a:lumMod val="50000"/>
                  </a:schemeClr>
                </a:solidFill>
                <a:latin typeface="Times New Roman" panose="02020603050405020304" pitchFamily="18" charset="0"/>
                <a:cs typeface="Times New Roman" panose="02020603050405020304" pitchFamily="18" charset="0"/>
              </a:rPr>
              <a:t> нервных волокон выражена слабо, процессы возбуждения и торможения несовершенны. Хорошо выражены безусловные рефлексы (сосательный, Моро, опоры и другие).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Сердечно-сосудистая </a:t>
            </a:r>
            <a:r>
              <a:rPr lang="ru-RU" sz="2400" dirty="0">
                <a:solidFill>
                  <a:schemeClr val="accent6">
                    <a:lumMod val="50000"/>
                  </a:schemeClr>
                </a:solidFill>
                <a:latin typeface="Times New Roman" panose="02020603050405020304" pitchFamily="18" charset="0"/>
                <a:cs typeface="Times New Roman" panose="02020603050405020304" pitchFamily="18" charset="0"/>
              </a:rPr>
              <a:t>система. После первого вдоха фетальные (плодные) кровеносные пути закрываются (артериальный и венозный протоки, овальное окно, остатки пупочных сосудов). Сердце относительно большое (около 0,8% массы тела), расположено выше, чем у детей старшего возраста.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Дыхательная </a:t>
            </a:r>
            <a:r>
              <a:rPr lang="ru-RU" sz="2400" dirty="0">
                <a:solidFill>
                  <a:schemeClr val="accent6">
                    <a:lumMod val="50000"/>
                  </a:schemeClr>
                </a:solidFill>
                <a:latin typeface="Times New Roman" panose="02020603050405020304" pitchFamily="18" charset="0"/>
                <a:cs typeface="Times New Roman" panose="02020603050405020304" pitchFamily="18" charset="0"/>
              </a:rPr>
              <a:t>система. Дыхание поверхностное, почти полностью диафрагмальное. Дыхательные пути относительно узкие, в них меньше эластической ткани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даже небольшой отёк заметно сужает просвет. </a:t>
            </a:r>
          </a:p>
        </p:txBody>
      </p:sp>
    </p:spTree>
    <p:extLst>
      <p:ext uri="{BB962C8B-B14F-4D97-AF65-F5344CB8AC3E}">
        <p14:creationId xmlns:p14="http://schemas.microsoft.com/office/powerpoint/2010/main" val="558277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77754" y="185498"/>
            <a:ext cx="9436558"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Анатомо-физиологические особенности новорожденного.</a:t>
            </a:r>
          </a:p>
        </p:txBody>
      </p:sp>
      <p:sp>
        <p:nvSpPr>
          <p:cNvPr id="3" name="TextBox 2"/>
          <p:cNvSpPr txBox="1"/>
          <p:nvPr/>
        </p:nvSpPr>
        <p:spPr>
          <a:xfrm>
            <a:off x="0" y="940538"/>
            <a:ext cx="12192000" cy="3785652"/>
          </a:xfrm>
          <a:prstGeom prst="rect">
            <a:avLst/>
          </a:prstGeom>
          <a:noFill/>
        </p:spPr>
        <p:txBody>
          <a:bodyPr wrap="square" rtlCol="0">
            <a:spAutoFit/>
          </a:bodyPr>
          <a:lstStyle/>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Терморегуляция</a:t>
            </a:r>
            <a:r>
              <a:rPr lang="ru-RU" sz="2400" dirty="0">
                <a:solidFill>
                  <a:schemeClr val="accent6">
                    <a:lumMod val="50000"/>
                  </a:schemeClr>
                </a:solidFill>
                <a:latin typeface="Times New Roman" panose="02020603050405020304" pitchFamily="18" charset="0"/>
                <a:cs typeface="Times New Roman" panose="02020603050405020304" pitchFamily="18" charset="0"/>
              </a:rPr>
              <a:t>. Несовершенна: из-за относительно большой поверхности тела, богатого кровоснабжения кожи и несовершенства центра температурной регуляции теплоотдача доминирует над теплопродукцией. Поэтому ребёнок легко переохлаждается или перегревается.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Другие </a:t>
            </a:r>
            <a:r>
              <a:rPr lang="ru-RU" sz="2400" dirty="0">
                <a:solidFill>
                  <a:schemeClr val="accent6">
                    <a:lumMod val="50000"/>
                  </a:schemeClr>
                </a:solidFill>
                <a:latin typeface="Times New Roman" panose="02020603050405020304" pitchFamily="18" charset="0"/>
                <a:cs typeface="Times New Roman" panose="02020603050405020304" pitchFamily="18" charset="0"/>
              </a:rPr>
              <a:t>особенности. Потовые железы развиты слабо и начинают активно работать позже (примерно с 3 месяцев), сальные железы активны. Слизистые оболочки нежные, легкоранимые. </a:t>
            </a:r>
          </a:p>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Эти особенности — временная адаптация к жизни вне утробы матери. По мере роста ребёнка системы созревают, и многие функции становятся более стабильными. </a:t>
            </a:r>
          </a:p>
          <a:p>
            <a:pPr algn="ct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4" name="Picture 2" descr="https://avatars.mds.yandex.net/i?id=a5a824c4dd8fc176bd8b237d9f7c9796_l-9213930-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2907" y="4361899"/>
            <a:ext cx="3603424" cy="2366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8025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98600" y="185498"/>
            <a:ext cx="5594865"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dirty="0" smtClean="0">
                <a:ln/>
                <a:solidFill>
                  <a:srgbClr val="00B050"/>
                </a:solidFill>
                <a:latin typeface="Times New Roman" panose="02020603050405020304" pitchFamily="18" charset="0"/>
                <a:cs typeface="Times New Roman" panose="02020603050405020304" pitchFamily="18" charset="0"/>
              </a:rPr>
              <a:t>Признаки доношенного ребёнка</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708718"/>
            <a:ext cx="12192000" cy="5262979"/>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Доношенным считается ребёнок, родившийся при сроке беременности 37–42 недели. Его организм полностью готов к жизни вне утробы матери.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Некоторые </a:t>
            </a:r>
            <a:r>
              <a:rPr lang="ru-RU" sz="2400" b="1" dirty="0">
                <a:solidFill>
                  <a:schemeClr val="accent6">
                    <a:lumMod val="50000"/>
                  </a:schemeClr>
                </a:solidFill>
                <a:latin typeface="Times New Roman" panose="02020603050405020304" pitchFamily="18" charset="0"/>
                <a:cs typeface="Times New Roman" panose="02020603050405020304" pitchFamily="18" charset="0"/>
              </a:rPr>
              <a:t>признаки </a:t>
            </a:r>
            <a:r>
              <a:rPr lang="ru-RU" sz="2400" b="1" dirty="0" err="1">
                <a:solidFill>
                  <a:schemeClr val="accent6">
                    <a:lumMod val="50000"/>
                  </a:schemeClr>
                </a:solidFill>
                <a:latin typeface="Times New Roman" panose="02020603050405020304" pitchFamily="18" charset="0"/>
                <a:cs typeface="Times New Roman" panose="02020603050405020304" pitchFamily="18" charset="0"/>
              </a:rPr>
              <a:t>доношенности</a:t>
            </a:r>
            <a:r>
              <a:rPr lang="ru-RU" sz="2400" b="1" dirty="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Внешний вид и поза.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Сгибательная</a:t>
            </a:r>
            <a:r>
              <a:rPr lang="ru-RU" sz="2400" dirty="0">
                <a:solidFill>
                  <a:schemeClr val="accent6">
                    <a:lumMod val="50000"/>
                  </a:schemeClr>
                </a:solidFill>
                <a:latin typeface="Times New Roman" panose="02020603050405020304" pitchFamily="18" charset="0"/>
                <a:cs typeface="Times New Roman" panose="02020603050405020304" pitchFamily="18" charset="0"/>
              </a:rPr>
              <a:t> (эмбриональная) поза,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активные </a:t>
            </a:r>
            <a:r>
              <a:rPr lang="ru-RU" sz="2400" dirty="0">
                <a:solidFill>
                  <a:schemeClr val="accent6">
                    <a:lumMod val="50000"/>
                  </a:schemeClr>
                </a:solidFill>
                <a:latin typeface="Times New Roman" panose="02020603050405020304" pitchFamily="18" charset="0"/>
                <a:cs typeface="Times New Roman" panose="02020603050405020304" pitchFamily="18" charset="0"/>
              </a:rPr>
              <a:t>движения, громкий крик.</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Физиологические показатели. ЧСС 120–160 уд./мин, дыхание регулярное, самостоятельное.</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Тонус мышц и рефлексы. Активные движения, симметричные движения рук и ног, выраженные рефлексы (например, хватательный, Моро).</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Состояние кожи и пуповинного остатка. Розовая кожа, отсутствие признаков гипоксии, необширный, подсыхающий пуповинный остаток.</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Масса и рост. Соответствие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гестационному</a:t>
            </a:r>
            <a:r>
              <a:rPr lang="ru-RU" sz="2400" dirty="0">
                <a:solidFill>
                  <a:schemeClr val="accent6">
                    <a:lumMod val="50000"/>
                  </a:schemeClr>
                </a:solidFill>
                <a:latin typeface="Times New Roman" panose="02020603050405020304" pitchFamily="18" charset="0"/>
                <a:cs typeface="Times New Roman" panose="02020603050405020304" pitchFamily="18" charset="0"/>
              </a:rPr>
              <a:t> возрасту (масса обычно 2,5–4 кг, рост около 46–53 см).</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6460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25489" y="0"/>
            <a:ext cx="6541021"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dirty="0" smtClean="0">
                <a:ln/>
                <a:solidFill>
                  <a:srgbClr val="00B050"/>
                </a:solidFill>
                <a:latin typeface="Times New Roman" panose="02020603050405020304" pitchFamily="18" charset="0"/>
                <a:cs typeface="Times New Roman" panose="02020603050405020304" pitchFamily="18" charset="0"/>
              </a:rPr>
              <a:t>Гормональный криз у новорожденных</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505527"/>
            <a:ext cx="12192000" cy="6370975"/>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Гормональный (половой)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криз – это </a:t>
            </a:r>
            <a:r>
              <a:rPr lang="ru-RU" sz="2400" dirty="0">
                <a:solidFill>
                  <a:schemeClr val="accent6">
                    <a:lumMod val="50000"/>
                  </a:schemeClr>
                </a:solidFill>
                <a:latin typeface="Times New Roman" panose="02020603050405020304" pitchFamily="18" charset="0"/>
                <a:cs typeface="Times New Roman" panose="02020603050405020304" pitchFamily="18" charset="0"/>
              </a:rPr>
              <a:t>комплекс транзиторных (преходящих) состояний, связанных с резким изменением уровня материнских эстрогенов в организме ребёнка после рождения. Эти гормоны поступают к плоду через плаценту во время беременности, а после родов их уровень быстро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падает. Проявления </a:t>
            </a:r>
            <a:r>
              <a:rPr lang="ru-RU" sz="2400" dirty="0">
                <a:solidFill>
                  <a:schemeClr val="accent6">
                    <a:lumMod val="50000"/>
                  </a:schemeClr>
                </a:solidFill>
                <a:latin typeface="Times New Roman" panose="02020603050405020304" pitchFamily="18" charset="0"/>
                <a:cs typeface="Times New Roman" panose="02020603050405020304" pitchFamily="18" charset="0"/>
              </a:rPr>
              <a:t>гормонального криза:</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Физиологическая мастопатия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нагрубание</a:t>
            </a:r>
            <a:r>
              <a:rPr lang="ru-RU" sz="2400" dirty="0">
                <a:solidFill>
                  <a:schemeClr val="accent6">
                    <a:lumMod val="50000"/>
                  </a:schemeClr>
                </a:solidFill>
                <a:latin typeface="Times New Roman" panose="02020603050405020304" pitchFamily="18" charset="0"/>
                <a:cs typeface="Times New Roman" panose="02020603050405020304" pitchFamily="18" charset="0"/>
              </a:rPr>
              <a:t> молочных желёз). Встречается у большинства девочек и примерно у 50% мальчиков. Начинается на 3–4-й день жизни, достигает максимума к 7–10-му дню, затем постепенно уменьшается. Из сосков может выделяться жидкость, похожая на молозиво.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Обильные слизистые выделения </a:t>
            </a:r>
            <a:r>
              <a:rPr lang="ru-RU" sz="2400" dirty="0">
                <a:solidFill>
                  <a:schemeClr val="accent6">
                    <a:lumMod val="50000"/>
                  </a:schemeClr>
                </a:solidFill>
                <a:latin typeface="Times New Roman" panose="02020603050405020304" pitchFamily="18" charset="0"/>
                <a:cs typeface="Times New Roman" panose="02020603050405020304" pitchFamily="18" charset="0"/>
              </a:rPr>
              <a:t>серовато-белого цвета из половых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путей у девочек </a:t>
            </a:r>
            <a:r>
              <a:rPr lang="ru-RU" sz="2400" dirty="0">
                <a:solidFill>
                  <a:schemeClr val="accent6">
                    <a:lumMod val="50000"/>
                  </a:schemeClr>
                </a:solidFill>
                <a:latin typeface="Times New Roman" panose="02020603050405020304" pitchFamily="18" charset="0"/>
                <a:cs typeface="Times New Roman" panose="02020603050405020304" pitchFamily="18" charset="0"/>
              </a:rPr>
              <a:t>в первые дни жизни.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Транзиторная </a:t>
            </a:r>
            <a:r>
              <a:rPr lang="ru-RU" sz="2400" dirty="0">
                <a:solidFill>
                  <a:schemeClr val="accent6">
                    <a:lumMod val="50000"/>
                  </a:schemeClr>
                </a:solidFill>
                <a:latin typeface="Times New Roman" panose="02020603050405020304" pitchFamily="18" charset="0"/>
                <a:cs typeface="Times New Roman" panose="02020603050405020304" pitchFamily="18" charset="0"/>
              </a:rPr>
              <a:t>метроррагия (скудные кровянистые выделения). Наблюдается у 5–10% девочек, начинается на 4–8-й день жизни и длится 1–3 дня.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Отёк </a:t>
            </a:r>
            <a:r>
              <a:rPr lang="ru-RU" sz="2400" dirty="0">
                <a:solidFill>
                  <a:schemeClr val="accent6">
                    <a:lumMod val="50000"/>
                  </a:schemeClr>
                </a:solidFill>
                <a:latin typeface="Times New Roman" panose="02020603050405020304" pitchFamily="18" charset="0"/>
                <a:cs typeface="Times New Roman" panose="02020603050405020304" pitchFamily="18" charset="0"/>
              </a:rPr>
              <a:t>и гиперпигментация наружных половых органов. У 5–10% новорождённых может возникать отёк мошонки у мальчиков или больших половых губ у девочек. </a:t>
            </a:r>
          </a:p>
          <a:p>
            <a:pPr marL="342900" indent="-342900" algn="ctr">
              <a:buFont typeface="Arial" panose="020B0604020202020204" pitchFamily="34" charset="0"/>
              <a:buChar char="•"/>
            </a:pPr>
            <a:r>
              <a:rPr lang="ru-RU" sz="2400" dirty="0" err="1" smtClean="0">
                <a:solidFill>
                  <a:schemeClr val="accent6">
                    <a:lumMod val="50000"/>
                  </a:schemeClr>
                </a:solidFill>
                <a:latin typeface="Times New Roman" panose="02020603050405020304" pitchFamily="18" charset="0"/>
                <a:cs typeface="Times New Roman" panose="02020603050405020304" pitchFamily="18" charset="0"/>
              </a:rPr>
              <a:t>Милии</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(белые угри). Мелкие беловато-жёлтые узелки на коже (чаще на носу, переносице, лбу), которые появляются в первую неделю жизни и исчезают к концу первого месяца.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1386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25489" y="0"/>
            <a:ext cx="6541021"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dirty="0" smtClean="0">
                <a:ln/>
                <a:solidFill>
                  <a:srgbClr val="00B050"/>
                </a:solidFill>
                <a:latin typeface="Times New Roman" panose="02020603050405020304" pitchFamily="18" charset="0"/>
                <a:cs typeface="Times New Roman" panose="02020603050405020304" pitchFamily="18" charset="0"/>
              </a:rPr>
              <a:t>Гормональный криз у новорожденных</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54547" y="1064132"/>
            <a:ext cx="8397025" cy="4524315"/>
          </a:xfrm>
          <a:prstGeom prst="rect">
            <a:avLst/>
          </a:prstGeom>
          <a:noFill/>
        </p:spPr>
        <p:txBody>
          <a:bodyPr wrap="square" rtlCol="0">
            <a:spAutoFit/>
          </a:bodyPr>
          <a:lstStyle/>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Гормональный </a:t>
            </a:r>
            <a:r>
              <a:rPr lang="ru-RU" sz="2400" dirty="0">
                <a:solidFill>
                  <a:schemeClr val="accent6">
                    <a:lumMod val="50000"/>
                  </a:schemeClr>
                </a:solidFill>
                <a:latin typeface="Times New Roman" panose="02020603050405020304" pitchFamily="18" charset="0"/>
                <a:cs typeface="Times New Roman" panose="02020603050405020304" pitchFamily="18" charset="0"/>
              </a:rPr>
              <a:t>криз встречается примерно у 2/3–3/4 доношенных новорождённых и не требует лечения. Он свидетельствует о хорошей адаптации ребёнка к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внеутробной</a:t>
            </a:r>
            <a:r>
              <a:rPr lang="ru-RU" sz="2400" dirty="0">
                <a:solidFill>
                  <a:schemeClr val="accent6">
                    <a:lumMod val="50000"/>
                  </a:schemeClr>
                </a:solidFill>
                <a:latin typeface="Times New Roman" panose="02020603050405020304" pitchFamily="18" charset="0"/>
                <a:cs typeface="Times New Roman" panose="02020603050405020304" pitchFamily="18" charset="0"/>
              </a:rPr>
              <a:t> жизни</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algn="ctr"/>
            <a:endParaRPr lang="ru-RU" sz="2400" b="1"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Что </a:t>
            </a:r>
            <a:r>
              <a:rPr lang="ru-RU" sz="2400" b="1" dirty="0">
                <a:solidFill>
                  <a:schemeClr val="accent6">
                    <a:lumMod val="50000"/>
                  </a:schemeClr>
                </a:solidFill>
                <a:latin typeface="Times New Roman" panose="02020603050405020304" pitchFamily="18" charset="0"/>
                <a:cs typeface="Times New Roman" panose="02020603050405020304" pitchFamily="18" charset="0"/>
              </a:rPr>
              <a:t>делать родителям:</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Соблюдать гигиену.</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Не массировать и не выдавливать молочные железы, чтобы не занести инфекцию.</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При любых тревожных симптомах (гнойные выделения, сильное покраснение, повышение температуры) немедленно обратиться к врачу.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1026" name="Picture 2" descr="https://avatars.mds.yandex.net/i?id=8309d1d8242f5c136f5a679719a7d814a0466a6e-5274026-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09824" y="674130"/>
            <a:ext cx="2819445" cy="28194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https://avatars.mds.yandex.net/i?id=82e8c20500ed1a9aa115bb2c7ff9b2d6594beb14-9570000-images-thumbs&amp;n=13"/>
          <p:cNvPicPr>
            <a:picLocks noChangeAspect="1" noChangeArrowheads="1"/>
          </p:cNvPicPr>
          <p:nvPr/>
        </p:nvPicPr>
        <p:blipFill rotWithShape="1">
          <a:blip r:embed="rId3">
            <a:extLst>
              <a:ext uri="{28A0092B-C50C-407E-A947-70E740481C1C}">
                <a14:useLocalDpi xmlns:a14="http://schemas.microsoft.com/office/drawing/2010/main" val="0"/>
              </a:ext>
            </a:extLst>
          </a:blip>
          <a:srcRect l="31006" t="38673" r="29095" b="4707"/>
          <a:stretch/>
        </p:blipFill>
        <p:spPr bwMode="auto">
          <a:xfrm>
            <a:off x="8857281" y="3644486"/>
            <a:ext cx="2871988" cy="305433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5083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7593" y="0"/>
            <a:ext cx="11756873"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Значение совместного пребывания матери и ребёнка в родильном доме</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29" y="523220"/>
            <a:ext cx="12192000" cy="6001643"/>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Совместное пребывание матери и ребёнка в родильном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доме – это </a:t>
            </a:r>
            <a:r>
              <a:rPr lang="ru-RU" sz="2400" dirty="0">
                <a:solidFill>
                  <a:schemeClr val="accent6">
                    <a:lumMod val="50000"/>
                  </a:schemeClr>
                </a:solidFill>
                <a:latin typeface="Times New Roman" panose="02020603050405020304" pitchFamily="18" charset="0"/>
                <a:cs typeface="Times New Roman" panose="02020603050405020304" pitchFamily="18" charset="0"/>
              </a:rPr>
              <a:t>современная и физиологичная практика, которая положительно влияет на физическое, эмоциональное и психологическое состояние обоих. Она способствует физиологическому течению послеродового периода, укреплению связи между матерью и ребёнком и снижению рисков для здоровья.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b="1" dirty="0">
                <a:solidFill>
                  <a:schemeClr val="accent6">
                    <a:lumMod val="50000"/>
                  </a:schemeClr>
                </a:solidFill>
                <a:latin typeface="Times New Roman" panose="02020603050405020304" pitchFamily="18" charset="0"/>
                <a:cs typeface="Times New Roman" panose="02020603050405020304" pitchFamily="18" charset="0"/>
              </a:rPr>
              <a:t>Физиологические преимущества для матери</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Ускорение восстановления после родов. Частое прикладывание ребёнка к груди стимулирует выработку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окситоцина – гормона</a:t>
            </a:r>
            <a:r>
              <a:rPr lang="ru-RU" sz="2400" dirty="0">
                <a:solidFill>
                  <a:schemeClr val="accent6">
                    <a:lumMod val="50000"/>
                  </a:schemeClr>
                </a:solidFill>
                <a:latin typeface="Times New Roman" panose="02020603050405020304" pitchFamily="18" charset="0"/>
                <a:cs typeface="Times New Roman" panose="02020603050405020304" pitchFamily="18" charset="0"/>
              </a:rPr>
              <a:t>, который вызывает сокращение матки.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Это ускоряет её возврат к </a:t>
            </a:r>
            <a:r>
              <a:rPr lang="ru-RU" sz="2400" dirty="0">
                <a:solidFill>
                  <a:schemeClr val="accent6">
                    <a:lumMod val="50000"/>
                  </a:schemeClr>
                </a:solidFill>
                <a:latin typeface="Times New Roman" panose="02020603050405020304" pitchFamily="18" charset="0"/>
                <a:cs typeface="Times New Roman" panose="02020603050405020304" pitchFamily="18" charset="0"/>
              </a:rPr>
              <a:t>нормальным размерам и снижает риск послеродовых кровотечений.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Кормление </a:t>
            </a:r>
            <a:r>
              <a:rPr lang="ru-RU" sz="2400" dirty="0">
                <a:solidFill>
                  <a:schemeClr val="accent6">
                    <a:lumMod val="50000"/>
                  </a:schemeClr>
                </a:solidFill>
                <a:latin typeface="Times New Roman" panose="02020603050405020304" pitchFamily="18" charset="0"/>
                <a:cs typeface="Times New Roman" panose="02020603050405020304" pitchFamily="18" charset="0"/>
              </a:rPr>
              <a:t>по требованию способствует активной выработке грудного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молока и налаживанию грудного </a:t>
            </a:r>
            <a:r>
              <a:rPr lang="ru-RU" sz="2400" dirty="0">
                <a:solidFill>
                  <a:schemeClr val="accent6">
                    <a:lumMod val="50000"/>
                  </a:schemeClr>
                </a:solidFill>
                <a:latin typeface="Times New Roman" panose="02020603050405020304" pitchFamily="18" charset="0"/>
                <a:cs typeface="Times New Roman" panose="02020603050405020304" pitchFamily="18" charset="0"/>
              </a:rPr>
              <a:t>вскармливания.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При </a:t>
            </a:r>
            <a:r>
              <a:rPr lang="ru-RU" sz="2400" dirty="0">
                <a:solidFill>
                  <a:schemeClr val="accent6">
                    <a:lumMod val="50000"/>
                  </a:schemeClr>
                </a:solidFill>
                <a:latin typeface="Times New Roman" panose="02020603050405020304" pitchFamily="18" charset="0"/>
                <a:cs typeface="Times New Roman" panose="02020603050405020304" pitchFamily="18" charset="0"/>
              </a:rPr>
              <a:t>совместном пребывании молоко становится более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питательным. </a:t>
            </a: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Контакт </a:t>
            </a:r>
            <a:r>
              <a:rPr lang="ru-RU" sz="2400" dirty="0">
                <a:solidFill>
                  <a:schemeClr val="accent6">
                    <a:lumMod val="50000"/>
                  </a:schemeClr>
                </a:solidFill>
                <a:latin typeface="Times New Roman" panose="02020603050405020304" pitchFamily="18" charset="0"/>
                <a:cs typeface="Times New Roman" panose="02020603050405020304" pitchFamily="18" charset="0"/>
              </a:rPr>
              <a:t>с матерью с первых часов жизни способствует заселению кишечника ребёнка её микрофлорой, что укрепляет иммунитет. Кроме того, отсутствие контакта с другими детьми в палате снижает риск перекрёстного инфицирования.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5074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7593" y="0"/>
            <a:ext cx="11756873"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Значение совместного пребывания матери и ребёнка в родильном доме</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29" y="523220"/>
            <a:ext cx="12192000" cy="6001643"/>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Совместное пребывание матери и ребёнка в родильном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доме – это </a:t>
            </a:r>
            <a:r>
              <a:rPr lang="ru-RU" sz="2400" dirty="0">
                <a:solidFill>
                  <a:schemeClr val="accent6">
                    <a:lumMod val="50000"/>
                  </a:schemeClr>
                </a:solidFill>
                <a:latin typeface="Times New Roman" panose="02020603050405020304" pitchFamily="18" charset="0"/>
                <a:cs typeface="Times New Roman" panose="02020603050405020304" pitchFamily="18" charset="0"/>
              </a:rPr>
              <a:t>современная и физиологичная практика, которая положительно влияет на физическое, эмоциональное и психологическое состояние обоих. Она способствует физиологическому течению послеродового периода, укреплению связи между матерью и ребёнком и снижению рисков для здоровья.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b="1" dirty="0">
                <a:solidFill>
                  <a:schemeClr val="accent6">
                    <a:lumMod val="50000"/>
                  </a:schemeClr>
                </a:solidFill>
                <a:latin typeface="Times New Roman" panose="02020603050405020304" pitchFamily="18" charset="0"/>
                <a:cs typeface="Times New Roman" panose="02020603050405020304" pitchFamily="18" charset="0"/>
              </a:rPr>
              <a:t>Физиологические преимущества для матери</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Ускорение восстановления после родов. Частое прикладывание ребёнка к груди стимулирует выработку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окситоцина – гормона</a:t>
            </a:r>
            <a:r>
              <a:rPr lang="ru-RU" sz="2400" dirty="0">
                <a:solidFill>
                  <a:schemeClr val="accent6">
                    <a:lumMod val="50000"/>
                  </a:schemeClr>
                </a:solidFill>
                <a:latin typeface="Times New Roman" panose="02020603050405020304" pitchFamily="18" charset="0"/>
                <a:cs typeface="Times New Roman" panose="02020603050405020304" pitchFamily="18" charset="0"/>
              </a:rPr>
              <a:t>, который вызывает сокращение матки.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Это ускоряет её возврат к </a:t>
            </a:r>
            <a:r>
              <a:rPr lang="ru-RU" sz="2400" dirty="0">
                <a:solidFill>
                  <a:schemeClr val="accent6">
                    <a:lumMod val="50000"/>
                  </a:schemeClr>
                </a:solidFill>
                <a:latin typeface="Times New Roman" panose="02020603050405020304" pitchFamily="18" charset="0"/>
                <a:cs typeface="Times New Roman" panose="02020603050405020304" pitchFamily="18" charset="0"/>
              </a:rPr>
              <a:t>нормальным размерам и снижает риск послеродовых кровотечений.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Кормление </a:t>
            </a:r>
            <a:r>
              <a:rPr lang="ru-RU" sz="2400" dirty="0">
                <a:solidFill>
                  <a:schemeClr val="accent6">
                    <a:lumMod val="50000"/>
                  </a:schemeClr>
                </a:solidFill>
                <a:latin typeface="Times New Roman" panose="02020603050405020304" pitchFamily="18" charset="0"/>
                <a:cs typeface="Times New Roman" panose="02020603050405020304" pitchFamily="18" charset="0"/>
              </a:rPr>
              <a:t>по требованию способствует активной выработке грудного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молока и налаживанию грудного </a:t>
            </a:r>
            <a:r>
              <a:rPr lang="ru-RU" sz="2400" dirty="0">
                <a:solidFill>
                  <a:schemeClr val="accent6">
                    <a:lumMod val="50000"/>
                  </a:schemeClr>
                </a:solidFill>
                <a:latin typeface="Times New Roman" panose="02020603050405020304" pitchFamily="18" charset="0"/>
                <a:cs typeface="Times New Roman" panose="02020603050405020304" pitchFamily="18" charset="0"/>
              </a:rPr>
              <a:t>вскармливания.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При </a:t>
            </a:r>
            <a:r>
              <a:rPr lang="ru-RU" sz="2400" dirty="0">
                <a:solidFill>
                  <a:schemeClr val="accent6">
                    <a:lumMod val="50000"/>
                  </a:schemeClr>
                </a:solidFill>
                <a:latin typeface="Times New Roman" panose="02020603050405020304" pitchFamily="18" charset="0"/>
                <a:cs typeface="Times New Roman" panose="02020603050405020304" pitchFamily="18" charset="0"/>
              </a:rPr>
              <a:t>совместном пребывании молоко становится более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питательным. </a:t>
            </a: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Контакт </a:t>
            </a:r>
            <a:r>
              <a:rPr lang="ru-RU" sz="2400" dirty="0">
                <a:solidFill>
                  <a:schemeClr val="accent6">
                    <a:lumMod val="50000"/>
                  </a:schemeClr>
                </a:solidFill>
                <a:latin typeface="Times New Roman" panose="02020603050405020304" pitchFamily="18" charset="0"/>
                <a:cs typeface="Times New Roman" panose="02020603050405020304" pitchFamily="18" charset="0"/>
              </a:rPr>
              <a:t>с матерью с первых часов жизни способствует заселению кишечника ребёнка её микрофлорой, что укрепляет иммунитет. Кроме того, отсутствие контакта с другими детьми в палате снижает риск перекрёстного инфицирования.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2430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7593" y="0"/>
            <a:ext cx="11756873"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Значение совместного пребывания матери и ребёнка в родильном доме</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29" y="523220"/>
            <a:ext cx="12192000" cy="3416320"/>
          </a:xfrm>
          <a:prstGeom prst="rect">
            <a:avLst/>
          </a:prstGeom>
          <a:noFill/>
        </p:spPr>
        <p:txBody>
          <a:bodyPr wrap="square" rtlCol="0">
            <a:spAutoFit/>
          </a:bodyPr>
          <a:lstStyle/>
          <a:p>
            <a:pPr algn="ct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Преимущества </a:t>
            </a:r>
            <a:r>
              <a:rPr lang="ru-RU" sz="2400" b="1" dirty="0">
                <a:solidFill>
                  <a:schemeClr val="accent6">
                    <a:lumMod val="50000"/>
                  </a:schemeClr>
                </a:solidFill>
                <a:latin typeface="Times New Roman" panose="02020603050405020304" pitchFamily="18" charset="0"/>
                <a:cs typeface="Times New Roman" panose="02020603050405020304" pitchFamily="18" charset="0"/>
              </a:rPr>
              <a:t>для </a:t>
            </a: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ребёнка</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Лучшая адаптация к внешней среде. Мама для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малыша – источник </a:t>
            </a:r>
            <a:r>
              <a:rPr lang="ru-RU" sz="2400" dirty="0">
                <a:solidFill>
                  <a:schemeClr val="accent6">
                    <a:lumMod val="50000"/>
                  </a:schemeClr>
                </a:solidFill>
                <a:latin typeface="Times New Roman" panose="02020603050405020304" pitchFamily="18" charset="0"/>
                <a:cs typeface="Times New Roman" panose="02020603050405020304" pitchFamily="18" charset="0"/>
              </a:rPr>
              <a:t>знакомых с внутриутробного периода ощущений: её запах, голос, ритм сердца, вкус молозива. Это снижает тревогу и помогает воспринимать окружающий мир менее пугающим.</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Укрепление иммунитета.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Вместе </a:t>
            </a:r>
            <a:r>
              <a:rPr lang="ru-RU" sz="2400" dirty="0">
                <a:solidFill>
                  <a:schemeClr val="accent6">
                    <a:lumMod val="50000"/>
                  </a:schemeClr>
                </a:solidFill>
                <a:latin typeface="Times New Roman" panose="02020603050405020304" pitchFamily="18" charset="0"/>
                <a:cs typeface="Times New Roman" panose="02020603050405020304" pitchFamily="18" charset="0"/>
              </a:rPr>
              <a:t>с грудным молоком ребёнок получает защитные антитела.</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Профилактика кишечных инфекций. Сосание груди по первому требованию способствует заселению кишечника нормальными микроорганизмами.</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Снижение риска тяжёлой желтухи и более быстрое восстановление массы тела.</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2050" name="Picture 2" descr="https://avatars.mds.yandex.net/i?id=2f1136e60f2e98d706a4c66b09556b4e3e66b998-6711951-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2334" y="3834832"/>
            <a:ext cx="4107332" cy="273822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7868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7593" y="0"/>
            <a:ext cx="11756873"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Значение совместного пребывания матери и ребёнка в родильном доме</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690645"/>
            <a:ext cx="7765932" cy="6001643"/>
          </a:xfrm>
          <a:prstGeom prst="rect">
            <a:avLst/>
          </a:prstGeom>
          <a:noFill/>
        </p:spPr>
        <p:txBody>
          <a:bodyPr wrap="square" rtlCol="0">
            <a:spAutoFit/>
          </a:bodyPr>
          <a:lstStyle/>
          <a:p>
            <a:pPr algn="ct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Психологические преимущества</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Укрепление эмоциональной связи. Совместное пребывание усиливает привязанность, которая начала формироваться ещё во внутриутробном периоде. Это важно для психологического благополучия обоих.</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Обучение матери навыкам ухода. В роддоме женщина учится понимать потребности ребёнка, кормить, пеленать, ухаживать за ним. Это даёт уверенность и подготовку к жизни дома.</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Снижение риска послеродовой депрессии у матери. Постоянное присутствие ребёнка рядом уменьшает тревожность и чувство неопределённости</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Дополнительные </a:t>
            </a:r>
            <a:r>
              <a:rPr lang="ru-RU" sz="2400" b="1" dirty="0">
                <a:solidFill>
                  <a:schemeClr val="accent6">
                    <a:lumMod val="50000"/>
                  </a:schemeClr>
                </a:solidFill>
                <a:latin typeface="Times New Roman" panose="02020603050405020304" pitchFamily="18" charset="0"/>
                <a:cs typeface="Times New Roman" panose="02020603050405020304" pitchFamily="18" charset="0"/>
              </a:rPr>
              <a:t>плюсы</a:t>
            </a:r>
          </a:p>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Удобство медицинских процедур. Практически все необходимые манипуляции (вакцинация, осмотры) проводятся в присутствии матери в послеродовой палате. </a:t>
            </a:r>
          </a:p>
        </p:txBody>
      </p:sp>
      <p:pic>
        <p:nvPicPr>
          <p:cNvPr id="3076" name="Picture 4" descr="https://avatars.mds.yandex.net/i?id=51ae883f850343c5673c13ebf6f0cd2cf74c4e61-5869639-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7630" y="1248140"/>
            <a:ext cx="3806539" cy="50753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6402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7593" y="0"/>
            <a:ext cx="11756873"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Значение совместного пребывания матери и ребёнка в родильном доме</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 y="600345"/>
            <a:ext cx="12192001" cy="4154984"/>
          </a:xfrm>
          <a:prstGeom prst="rect">
            <a:avLst/>
          </a:prstGeom>
          <a:noFill/>
        </p:spPr>
        <p:txBody>
          <a:bodyPr wrap="square" rtlCol="0">
            <a:spAutoFit/>
          </a:bodyPr>
          <a:lstStyle/>
          <a:p>
            <a:pPr algn="ctr"/>
            <a:r>
              <a:rPr lang="ru-RU" sz="2400" b="1" dirty="0">
                <a:solidFill>
                  <a:schemeClr val="accent6">
                    <a:lumMod val="50000"/>
                  </a:schemeClr>
                </a:solidFill>
                <a:latin typeface="Times New Roman" panose="02020603050405020304" pitchFamily="18" charset="0"/>
                <a:cs typeface="Times New Roman" panose="02020603050405020304" pitchFamily="18" charset="0"/>
              </a:rPr>
              <a:t>Раздельное пребывание может потребоваться в следующих случаях</a:t>
            </a: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Ребёнок нуждается в особой медицинской помощи (недоношенность, интенсивная терапия).</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У матери есть психические расстройства или острое инфекционное заболевание.</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Мать не может ухаживать за ребёнком по состоянию здоровья (например, после тяжёлого кесарева сечения до стабилизации состояния</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 таких случаях правила отделения зачастую позволяют контакт с малышом, например, во время кормления</a:t>
            </a:r>
            <a:r>
              <a:rPr lang="ru-RU" sz="2400" dirty="0">
                <a:solidFill>
                  <a:schemeClr val="accent6">
                    <a:lumMod val="50000"/>
                  </a:schemeClr>
                </a:solidFill>
                <a:latin typeface="Times New Roman" panose="02020603050405020304" pitchFamily="18" charset="0"/>
                <a:cs typeface="Times New Roman" panose="02020603050405020304" pitchFamily="18" charset="0"/>
              </a:rPr>
              <a:t>. Звуковой контакт (ваш голос, колыбельные) тоже работает. </a:t>
            </a:r>
          </a:p>
          <a:p>
            <a:pPr algn="ctr"/>
            <a:r>
              <a:rPr lang="ru-RU" sz="2400" b="1" dirty="0">
                <a:solidFill>
                  <a:schemeClr val="accent6">
                    <a:lumMod val="50000"/>
                  </a:schemeClr>
                </a:solidFill>
                <a:latin typeface="Times New Roman" panose="02020603050405020304" pitchFamily="18" charset="0"/>
                <a:cs typeface="Times New Roman" panose="02020603050405020304" pitchFamily="18" charset="0"/>
              </a:rPr>
              <a:t>Раздельное </a:t>
            </a: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пребывание – временная </a:t>
            </a:r>
            <a:r>
              <a:rPr lang="ru-RU" sz="2400" b="1" dirty="0">
                <a:solidFill>
                  <a:schemeClr val="accent6">
                    <a:lumMod val="50000"/>
                  </a:schemeClr>
                </a:solidFill>
                <a:latin typeface="Times New Roman" panose="02020603050405020304" pitchFamily="18" charset="0"/>
                <a:cs typeface="Times New Roman" panose="02020603050405020304" pitchFamily="18" charset="0"/>
              </a:rPr>
              <a:t>мера по медицинским показаниям (состояние мамы или малыша). Это не значит, что связь не сложится. После воссоединения вы быстро наверстаете упущенное.</a:t>
            </a:r>
          </a:p>
        </p:txBody>
      </p:sp>
      <p:pic>
        <p:nvPicPr>
          <p:cNvPr id="4098" name="Picture 2" descr="https://avatars.mds.yandex.net/i?id=339505d1436bd0a5ccf653e996e50776f1ee50de-4936601-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8774" y="4755329"/>
            <a:ext cx="4094453" cy="204722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2972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56117" y="185498"/>
            <a:ext cx="7679859"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Обработка новорожденного в родильном зале </a:t>
            </a:r>
          </a:p>
        </p:txBody>
      </p:sp>
      <p:sp>
        <p:nvSpPr>
          <p:cNvPr id="3" name="TextBox 2"/>
          <p:cNvSpPr txBox="1"/>
          <p:nvPr/>
        </p:nvSpPr>
        <p:spPr>
          <a:xfrm>
            <a:off x="46" y="708718"/>
            <a:ext cx="12191954" cy="4524315"/>
          </a:xfrm>
          <a:prstGeom prst="rect">
            <a:avLst/>
          </a:prstGeom>
          <a:noFill/>
        </p:spPr>
        <p:txBody>
          <a:bodyPr wrap="square" rtlCol="0">
            <a:spAutoFit/>
          </a:bodyPr>
          <a:lstStyle/>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Сразу после рождения врач с помощью спринцовки или электронного аспиратора врач проводит аспирацию дыхательных путей .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С </a:t>
            </a:r>
            <a:r>
              <a:rPr lang="ru-RU" sz="2400" dirty="0">
                <a:solidFill>
                  <a:schemeClr val="accent6">
                    <a:lumMod val="50000"/>
                  </a:schemeClr>
                </a:solidFill>
                <a:latin typeface="Times New Roman" panose="02020603050405020304" pitchFamily="18" charset="0"/>
                <a:cs typeface="Times New Roman" panose="02020603050405020304" pitchFamily="18" charset="0"/>
              </a:rPr>
              <a:t>помощью ватного тампона обрабатывают глазки крохи, в последствии закапывая в них по 1 капле раствора 30%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сульфацила</a:t>
            </a:r>
            <a:r>
              <a:rPr lang="ru-RU" sz="2400" dirty="0">
                <a:solidFill>
                  <a:schemeClr val="accent6">
                    <a:lumMod val="50000"/>
                  </a:schemeClr>
                </a:solidFill>
                <a:latin typeface="Times New Roman" panose="02020603050405020304" pitchFamily="18" charset="0"/>
                <a:cs typeface="Times New Roman" panose="02020603050405020304" pitchFamily="18" charset="0"/>
              </a:rPr>
              <a:t> натрия для профилактики </a:t>
            </a:r>
            <a:r>
              <a:rPr lang="ru-RU" sz="2400" dirty="0" err="1" smtClean="0">
                <a:solidFill>
                  <a:schemeClr val="accent6">
                    <a:lumMod val="50000"/>
                  </a:schemeClr>
                </a:solidFill>
                <a:latin typeface="Times New Roman" panose="02020603050405020304" pitchFamily="18" charset="0"/>
                <a:cs typeface="Times New Roman" panose="02020603050405020304" pitchFamily="18" charset="0"/>
              </a:rPr>
              <a:t>офтальмобленнореи</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Девочкам </a:t>
            </a:r>
            <a:r>
              <a:rPr lang="ru-RU" sz="2400" dirty="0">
                <a:solidFill>
                  <a:schemeClr val="accent6">
                    <a:lumMod val="50000"/>
                  </a:schemeClr>
                </a:solidFill>
                <a:latin typeface="Times New Roman" panose="02020603050405020304" pitchFamily="18" charset="0"/>
                <a:cs typeface="Times New Roman" panose="02020603050405020304" pitchFamily="18" charset="0"/>
              </a:rPr>
              <a:t>в промежность закапывают 2 капли аналогичного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раствора</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96</a:t>
            </a:r>
            <a:r>
              <a:rPr lang="ru-RU" sz="2400" dirty="0">
                <a:solidFill>
                  <a:schemeClr val="accent6">
                    <a:lumMod val="50000"/>
                  </a:schemeClr>
                </a:solidFill>
                <a:latin typeface="Times New Roman" panose="02020603050405020304" pitchFamily="18" charset="0"/>
                <a:cs typeface="Times New Roman" panose="02020603050405020304" pitchFamily="18" charset="0"/>
              </a:rPr>
              <a:t>% спиртом обрабатывают пупочное кольцо и пупочный остаток, и фиксируют пластмассовую скобку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С </a:t>
            </a:r>
            <a:r>
              <a:rPr lang="ru-RU" sz="2400" dirty="0">
                <a:solidFill>
                  <a:schemeClr val="accent6">
                    <a:lumMod val="50000"/>
                  </a:schemeClr>
                </a:solidFill>
                <a:latin typeface="Times New Roman" panose="02020603050405020304" pitchFamily="18" charset="0"/>
                <a:cs typeface="Times New Roman" panose="02020603050405020304" pitchFamily="18" charset="0"/>
              </a:rPr>
              <a:t>кожи малыша удаляют остатки первородной (сыровидной) смазки при помощи смоченного в вазелиновом масле ватного тампона. Процедура проводится во избежание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пиодермии.</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Проводятся </a:t>
            </a:r>
            <a:r>
              <a:rPr lang="ru-RU" sz="2400" dirty="0">
                <a:solidFill>
                  <a:schemeClr val="accent6">
                    <a:lumMod val="50000"/>
                  </a:schemeClr>
                </a:solidFill>
                <a:latin typeface="Times New Roman" panose="02020603050405020304" pitchFamily="18" charset="0"/>
                <a:cs typeface="Times New Roman" panose="02020603050405020304" pitchFamily="18" charset="0"/>
              </a:rPr>
              <a:t>замеры роста и веса новорождённого В завершении, на ручки надевают браслетики или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бирочки</a:t>
            </a:r>
            <a:r>
              <a:rPr lang="ru-RU" sz="2400" dirty="0">
                <a:solidFill>
                  <a:schemeClr val="accent6">
                    <a:lumMod val="50000"/>
                  </a:schemeClr>
                </a:solidFill>
                <a:latin typeface="Times New Roman" panose="02020603050405020304" pitchFamily="18" charset="0"/>
                <a:cs typeface="Times New Roman" panose="02020603050405020304" pitchFamily="18" charset="0"/>
              </a:rPr>
              <a:t> с данными о малыше и его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маме.</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6146" name="Picture 2" descr="https://avatars.mds.yandex.net/i?id=e7d6487bd469c21d4d9615f32253d98647bfabb0-5239305-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51090" y="5233033"/>
            <a:ext cx="2330048" cy="155336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148" name="Picture 4" descr="https://avatars.mds.yandex.net/i?id=c02c9309bac5625637107209020760e1afbd3cf6-4248407-images-thumbs&amp;n=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63" y="5222194"/>
            <a:ext cx="2780809" cy="15642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150" name="Picture 6" descr="https://avatars.mds.yandex.net/i?id=af280ffaee4af79a2abf4360b7db329e33083e6e-5258962-images-thumbs&amp;n=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2954" y="5342587"/>
            <a:ext cx="2646093" cy="148842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7793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86432" y="0"/>
            <a:ext cx="9619236"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dirty="0" smtClean="0">
                <a:ln/>
                <a:solidFill>
                  <a:srgbClr val="00B050"/>
                </a:solidFill>
                <a:latin typeface="Times New Roman" panose="02020603050405020304" pitchFamily="18" charset="0"/>
                <a:cs typeface="Times New Roman" panose="02020603050405020304" pitchFamily="18" charset="0"/>
              </a:rPr>
              <a:t>Ежедневная о</a:t>
            </a: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бработка новорожденного </a:t>
            </a:r>
            <a:r>
              <a:rPr lang="ru-RU" sz="2800" b="1" dirty="0" smtClean="0">
                <a:ln/>
                <a:solidFill>
                  <a:srgbClr val="00B050"/>
                </a:solidFill>
                <a:latin typeface="Times New Roman" panose="02020603050405020304" pitchFamily="18" charset="0"/>
                <a:cs typeface="Times New Roman" panose="02020603050405020304" pitchFamily="18" charset="0"/>
              </a:rPr>
              <a:t>в </a:t>
            </a:r>
            <a:r>
              <a:rPr lang="ru-RU" sz="2800" b="1" dirty="0">
                <a:ln/>
                <a:solidFill>
                  <a:srgbClr val="00B050"/>
                </a:solidFill>
                <a:latin typeface="Times New Roman" panose="02020603050405020304" pitchFamily="18" charset="0"/>
                <a:cs typeface="Times New Roman" panose="02020603050405020304" pitchFamily="18" charset="0"/>
              </a:rPr>
              <a:t>родильном </a:t>
            </a:r>
            <a:r>
              <a:rPr lang="ru-RU" sz="2800" b="1" dirty="0" smtClean="0">
                <a:ln/>
                <a:solidFill>
                  <a:srgbClr val="00B050"/>
                </a:solidFill>
                <a:latin typeface="Times New Roman" panose="02020603050405020304" pitchFamily="18" charset="0"/>
                <a:cs typeface="Times New Roman" panose="02020603050405020304" pitchFamily="18" charset="0"/>
              </a:rPr>
              <a:t>доме</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50" y="523220"/>
            <a:ext cx="12192000" cy="6001643"/>
          </a:xfrm>
          <a:prstGeom prst="rect">
            <a:avLst/>
          </a:prstGeom>
          <a:noFill/>
        </p:spPr>
        <p:txBody>
          <a:bodyPr wrap="square" rtlCol="0">
            <a:spAutoFit/>
          </a:bodyPr>
          <a:lstStyle/>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 роддоме за малышом </a:t>
            </a:r>
            <a:r>
              <a:rPr lang="ru-RU" sz="2400" dirty="0">
                <a:solidFill>
                  <a:schemeClr val="accent6">
                    <a:lumMod val="50000"/>
                  </a:schemeClr>
                </a:solidFill>
                <a:latin typeface="Times New Roman" panose="02020603050405020304" pitchFamily="18" charset="0"/>
                <a:cs typeface="Times New Roman" panose="02020603050405020304" pitchFamily="18" charset="0"/>
              </a:rPr>
              <a:t>внимательно следят и в плане ежедневного ухода, и для ранней диагностики возможных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проблем, а также для обучения мамы навыкам ухода.</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Умывание. Лицо протирают ватным тампоном, смоченным в тёплой кипячёной воде. Для каждого глаза берут отдельный тампон.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Носик</a:t>
            </a:r>
            <a:r>
              <a:rPr lang="ru-RU" sz="2400" dirty="0">
                <a:solidFill>
                  <a:schemeClr val="accent6">
                    <a:lumMod val="50000"/>
                  </a:schemeClr>
                </a:solidFill>
                <a:latin typeface="Times New Roman" panose="02020603050405020304" pitchFamily="18" charset="0"/>
                <a:cs typeface="Times New Roman" panose="02020603050405020304" pitchFamily="18" charset="0"/>
              </a:rPr>
              <a:t>. Если есть корочки или слизь, аккуратно очищают специальными жгутиками из ваты.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Пупочная </a:t>
            </a:r>
            <a:r>
              <a:rPr lang="ru-RU" sz="2400" dirty="0">
                <a:solidFill>
                  <a:schemeClr val="accent6">
                    <a:lumMod val="50000"/>
                  </a:schemeClr>
                </a:solidFill>
                <a:latin typeface="Times New Roman" panose="02020603050405020304" pitchFamily="18" charset="0"/>
                <a:cs typeface="Times New Roman" panose="02020603050405020304" pitchFamily="18" charset="0"/>
              </a:rPr>
              <a:t>область. Пуповинный остаток ведут открытым сухим методом: оставляют доступ воздуха, не закрывают памперсом. После его отпадения образуется пупочная ранка — её уже нужно обрабатывать (часто используют перекись водорода и антисептик вроде зелёнки).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Складочки </a:t>
            </a:r>
            <a:r>
              <a:rPr lang="ru-RU" sz="2400" dirty="0">
                <a:solidFill>
                  <a:schemeClr val="accent6">
                    <a:lumMod val="50000"/>
                  </a:schemeClr>
                </a:solidFill>
                <a:latin typeface="Times New Roman" panose="02020603050405020304" pitchFamily="18" charset="0"/>
                <a:cs typeface="Times New Roman" panose="02020603050405020304" pitchFamily="18" charset="0"/>
              </a:rPr>
              <a:t>кожи. Их осматривают и при необходимости аккуратно обрабатывают специальными средствами</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Также каждый день малыша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взвешивают – это </a:t>
            </a:r>
            <a:r>
              <a:rPr lang="ru-RU" sz="2400" dirty="0">
                <a:solidFill>
                  <a:schemeClr val="accent6">
                    <a:lumMod val="50000"/>
                  </a:schemeClr>
                </a:solidFill>
                <a:latin typeface="Times New Roman" panose="02020603050405020304" pitchFamily="18" charset="0"/>
                <a:cs typeface="Times New Roman" panose="02020603050405020304" pitchFamily="18" charset="0"/>
              </a:rPr>
              <a:t>важно, потому что в первые 3–4 дня дети могут терять вес, а потом при достаточном питании начинают его набирать.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Р</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егулярно </a:t>
            </a:r>
            <a:r>
              <a:rPr lang="ru-RU" sz="2400" dirty="0">
                <a:solidFill>
                  <a:schemeClr val="accent6">
                    <a:lumMod val="50000"/>
                  </a:schemeClr>
                </a:solidFill>
                <a:latin typeface="Times New Roman" panose="02020603050405020304" pitchFamily="18" charset="0"/>
                <a:cs typeface="Times New Roman" panose="02020603050405020304" pitchFamily="18" charset="0"/>
              </a:rPr>
              <a:t>измеряют температуру (обычно 2 раза в сутки электронным термометром в подмышечной впадине).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443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40615" y="0"/>
            <a:ext cx="6910866"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dirty="0" smtClean="0">
                <a:ln/>
                <a:solidFill>
                  <a:srgbClr val="00B050"/>
                </a:solidFill>
                <a:latin typeface="Times New Roman" panose="02020603050405020304" pitchFamily="18" charset="0"/>
                <a:cs typeface="Times New Roman" panose="02020603050405020304" pitchFamily="18" charset="0"/>
              </a:rPr>
              <a:t>Необходимые обследования и </a:t>
            </a:r>
            <a:r>
              <a:rPr lang="ru-RU" sz="2800" b="1" dirty="0" err="1" smtClean="0">
                <a:ln/>
                <a:solidFill>
                  <a:srgbClr val="00B050"/>
                </a:solidFill>
                <a:latin typeface="Times New Roman" panose="02020603050405020304" pitchFamily="18" charset="0"/>
                <a:cs typeface="Times New Roman" panose="02020603050405020304" pitchFamily="18" charset="0"/>
              </a:rPr>
              <a:t>скрининги</a:t>
            </a:r>
            <a:r>
              <a:rPr lang="ru-RU" sz="2800" b="1" dirty="0" smtClean="0">
                <a:ln/>
                <a:solidFill>
                  <a:srgbClr val="00B050"/>
                </a:solidFill>
                <a:latin typeface="Times New Roman" panose="02020603050405020304" pitchFamily="18" charset="0"/>
                <a:cs typeface="Times New Roman" panose="02020603050405020304" pitchFamily="18" charset="0"/>
              </a:rPr>
              <a:t> </a:t>
            </a:r>
          </a:p>
          <a:p>
            <a:pPr algn="ctr"/>
            <a:r>
              <a:rPr lang="ru-RU" sz="2800" b="1" dirty="0" smtClean="0">
                <a:ln/>
                <a:solidFill>
                  <a:srgbClr val="00B050"/>
                </a:solidFill>
                <a:latin typeface="Times New Roman" panose="02020603050405020304" pitchFamily="18" charset="0"/>
                <a:cs typeface="Times New Roman" panose="02020603050405020304" pitchFamily="18" charset="0"/>
              </a:rPr>
              <a:t>во </a:t>
            </a:r>
            <a:r>
              <a:rPr lang="ru-RU" sz="2800" b="1" dirty="0">
                <a:ln/>
                <a:solidFill>
                  <a:srgbClr val="00B050"/>
                </a:solidFill>
                <a:latin typeface="Times New Roman" panose="02020603050405020304" pitchFamily="18" charset="0"/>
                <a:cs typeface="Times New Roman" panose="02020603050405020304" pitchFamily="18" charset="0"/>
              </a:rPr>
              <a:t>время пребывания в родильном </a:t>
            </a:r>
            <a:r>
              <a:rPr lang="ru-RU" sz="2800" b="1" dirty="0" smtClean="0">
                <a:ln/>
                <a:solidFill>
                  <a:srgbClr val="00B050"/>
                </a:solidFill>
                <a:latin typeface="Times New Roman" panose="02020603050405020304" pitchFamily="18" charset="0"/>
                <a:cs typeface="Times New Roman" panose="02020603050405020304" pitchFamily="18" charset="0"/>
              </a:rPr>
              <a:t>доме</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48" y="1237442"/>
            <a:ext cx="12192000" cy="5262979"/>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Их проводят не каждый день подряд, а в определённые сроки, чтобы вовремя выявить то, что пока не проявляется симптомами.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Оценка по шкале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Апгар</a:t>
            </a:r>
            <a:r>
              <a:rPr lang="ru-RU" sz="2400" dirty="0">
                <a:solidFill>
                  <a:schemeClr val="accent6">
                    <a:lumMod val="50000"/>
                  </a:schemeClr>
                </a:solidFill>
                <a:latin typeface="Times New Roman" panose="02020603050405020304" pitchFamily="18" charset="0"/>
                <a:cs typeface="Times New Roman" panose="02020603050405020304" pitchFamily="18" charset="0"/>
              </a:rPr>
              <a:t>. Её проводят дважды: сразу после рождения и через 5 минут. Это быстрая оценка жизнеспособности: смотрят пульс, дыхание, мышечный тонус, рефлексы и цвет кожи.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Осмотр </a:t>
            </a:r>
            <a:r>
              <a:rPr lang="ru-RU" sz="2400" dirty="0">
                <a:solidFill>
                  <a:schemeClr val="accent6">
                    <a:lumMod val="50000"/>
                  </a:schemeClr>
                </a:solidFill>
                <a:latin typeface="Times New Roman" panose="02020603050405020304" pitchFamily="18" charset="0"/>
                <a:cs typeface="Times New Roman" panose="02020603050405020304" pitchFamily="18" charset="0"/>
              </a:rPr>
              <a:t>неонатолога. Врач оценивает общее состояние: цвет кожи (в том числе динамику желтухи), дыхание, сердцебиение, тонус мышц, рефлексы. Также осматривают глаза (проверяют красный рефлекс, чтобы исключить врождённые проблемы со зрением), проверяют разведение бёдер (на предмет дисплазии тазобедренных суставов).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Неонатальный </a:t>
            </a:r>
            <a:r>
              <a:rPr lang="ru-RU" sz="2400" dirty="0">
                <a:solidFill>
                  <a:schemeClr val="accent6">
                    <a:lumMod val="50000"/>
                  </a:schemeClr>
                </a:solidFill>
                <a:latin typeface="Times New Roman" panose="02020603050405020304" pitchFamily="18" charset="0"/>
                <a:cs typeface="Times New Roman" panose="02020603050405020304" pitchFamily="18" charset="0"/>
              </a:rPr>
              <a:t>скрининг. Это забор крови из пятки (обычно на 3–5 сутки у доношенных, на 7 сутки у недоношенных).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 России </a:t>
            </a:r>
            <a:r>
              <a:rPr lang="ru-RU" sz="2400" dirty="0">
                <a:solidFill>
                  <a:schemeClr val="accent6">
                    <a:lumMod val="50000"/>
                  </a:schemeClr>
                </a:solidFill>
                <a:latin typeface="Times New Roman" panose="02020603050405020304" pitchFamily="18" charset="0"/>
                <a:cs typeface="Times New Roman" panose="02020603050405020304" pitchFamily="18" charset="0"/>
              </a:rPr>
              <a:t>скрининг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расширенный – проверяют </a:t>
            </a:r>
            <a:r>
              <a:rPr lang="ru-RU" sz="2400" dirty="0">
                <a:solidFill>
                  <a:schemeClr val="accent6">
                    <a:lumMod val="50000"/>
                  </a:schemeClr>
                </a:solidFill>
                <a:latin typeface="Times New Roman" panose="02020603050405020304" pitchFamily="18" charset="0"/>
                <a:cs typeface="Times New Roman" panose="02020603050405020304" pitchFamily="18" charset="0"/>
              </a:rPr>
              <a:t>на 36 наследственных и врождённых заболеваний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фенилкетонурия</a:t>
            </a:r>
            <a:r>
              <a:rPr lang="ru-RU" sz="2400" dirty="0">
                <a:solidFill>
                  <a:schemeClr val="accent6">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муковисцидоз</a:t>
            </a:r>
            <a:r>
              <a:rPr lang="ru-RU" sz="2400" dirty="0">
                <a:solidFill>
                  <a:schemeClr val="accent6">
                    <a:lumMod val="50000"/>
                  </a:schemeClr>
                </a:solidFill>
                <a:latin typeface="Times New Roman" panose="02020603050405020304" pitchFamily="18" charset="0"/>
                <a:cs typeface="Times New Roman" panose="02020603050405020304" pitchFamily="18" charset="0"/>
              </a:rPr>
              <a:t>, врождённый гипотиреоз,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галактоземия</a:t>
            </a:r>
            <a:r>
              <a:rPr lang="ru-RU" sz="2400" dirty="0">
                <a:solidFill>
                  <a:schemeClr val="accent6">
                    <a:lumMod val="50000"/>
                  </a:schemeClr>
                </a:solidFill>
                <a:latin typeface="Times New Roman" panose="02020603050405020304" pitchFamily="18" charset="0"/>
                <a:cs typeface="Times New Roman" panose="02020603050405020304" pitchFamily="18" charset="0"/>
              </a:rPr>
              <a:t>, адреногенитальный синдром и другие).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Цель – выявить </a:t>
            </a:r>
            <a:r>
              <a:rPr lang="ru-RU" sz="2400" dirty="0">
                <a:solidFill>
                  <a:schemeClr val="accent6">
                    <a:lumMod val="50000"/>
                  </a:schemeClr>
                </a:solidFill>
                <a:latin typeface="Times New Roman" panose="02020603050405020304" pitchFamily="18" charset="0"/>
                <a:cs typeface="Times New Roman" panose="02020603050405020304" pitchFamily="18" charset="0"/>
              </a:rPr>
              <a:t>болезни до появления симптомов, чтобы вовремя начать лечение.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2494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40615" y="0"/>
            <a:ext cx="6910866"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dirty="0" smtClean="0">
                <a:ln/>
                <a:solidFill>
                  <a:srgbClr val="00B050"/>
                </a:solidFill>
                <a:latin typeface="Times New Roman" panose="02020603050405020304" pitchFamily="18" charset="0"/>
                <a:cs typeface="Times New Roman" panose="02020603050405020304" pitchFamily="18" charset="0"/>
              </a:rPr>
              <a:t>Необходимые обследования и </a:t>
            </a:r>
            <a:r>
              <a:rPr lang="ru-RU" sz="2800" b="1" dirty="0" err="1" smtClean="0">
                <a:ln/>
                <a:solidFill>
                  <a:srgbClr val="00B050"/>
                </a:solidFill>
                <a:latin typeface="Times New Roman" panose="02020603050405020304" pitchFamily="18" charset="0"/>
                <a:cs typeface="Times New Roman" panose="02020603050405020304" pitchFamily="18" charset="0"/>
              </a:rPr>
              <a:t>скрининги</a:t>
            </a:r>
            <a:r>
              <a:rPr lang="ru-RU" sz="2800" b="1" dirty="0" smtClean="0">
                <a:ln/>
                <a:solidFill>
                  <a:srgbClr val="00B050"/>
                </a:solidFill>
                <a:latin typeface="Times New Roman" panose="02020603050405020304" pitchFamily="18" charset="0"/>
                <a:cs typeface="Times New Roman" panose="02020603050405020304" pitchFamily="18" charset="0"/>
              </a:rPr>
              <a:t> </a:t>
            </a:r>
          </a:p>
          <a:p>
            <a:pPr algn="ctr"/>
            <a:r>
              <a:rPr lang="ru-RU" sz="2800" b="1" dirty="0" smtClean="0">
                <a:ln/>
                <a:solidFill>
                  <a:srgbClr val="00B050"/>
                </a:solidFill>
                <a:latin typeface="Times New Roman" panose="02020603050405020304" pitchFamily="18" charset="0"/>
                <a:cs typeface="Times New Roman" panose="02020603050405020304" pitchFamily="18" charset="0"/>
              </a:rPr>
              <a:t>во </a:t>
            </a:r>
            <a:r>
              <a:rPr lang="ru-RU" sz="2800" b="1" dirty="0">
                <a:ln/>
                <a:solidFill>
                  <a:srgbClr val="00B050"/>
                </a:solidFill>
                <a:latin typeface="Times New Roman" panose="02020603050405020304" pitchFamily="18" charset="0"/>
                <a:cs typeface="Times New Roman" panose="02020603050405020304" pitchFamily="18" charset="0"/>
              </a:rPr>
              <a:t>время пребывания в родильном </a:t>
            </a:r>
            <a:r>
              <a:rPr lang="ru-RU" sz="2800" b="1" dirty="0" smtClean="0">
                <a:ln/>
                <a:solidFill>
                  <a:srgbClr val="00B050"/>
                </a:solidFill>
                <a:latin typeface="Times New Roman" panose="02020603050405020304" pitchFamily="18" charset="0"/>
                <a:cs typeface="Times New Roman" panose="02020603050405020304" pitchFamily="18" charset="0"/>
              </a:rPr>
              <a:t>доме</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48" y="954107"/>
            <a:ext cx="12192000" cy="4893647"/>
          </a:xfrm>
          <a:prstGeom prst="rect">
            <a:avLst/>
          </a:prstGeom>
          <a:noFill/>
        </p:spPr>
        <p:txBody>
          <a:bodyPr wrap="square" rtlCol="0">
            <a:spAutoFit/>
          </a:bodyPr>
          <a:lstStyle/>
          <a:p>
            <a:pPr marL="342900" indent="-342900" algn="ctr">
              <a:buFont typeface="Arial" panose="020B0604020202020204" pitchFamily="34" charset="0"/>
              <a:buChar char="•"/>
            </a:pPr>
            <a:r>
              <a:rPr lang="ru-RU" sz="2400" dirty="0" err="1">
                <a:solidFill>
                  <a:schemeClr val="accent6">
                    <a:lumMod val="50000"/>
                  </a:schemeClr>
                </a:solidFill>
                <a:latin typeface="Times New Roman" panose="02020603050405020304" pitchFamily="18" charset="0"/>
                <a:cs typeface="Times New Roman" panose="02020603050405020304" pitchFamily="18" charset="0"/>
              </a:rPr>
              <a:t>Аудиологический</a:t>
            </a:r>
            <a:r>
              <a:rPr lang="ru-RU" sz="2400" dirty="0">
                <a:solidFill>
                  <a:schemeClr val="accent6">
                    <a:lumMod val="50000"/>
                  </a:schemeClr>
                </a:solidFill>
                <a:latin typeface="Times New Roman" panose="02020603050405020304" pitchFamily="18" charset="0"/>
                <a:cs typeface="Times New Roman" panose="02020603050405020304" pitchFamily="18" charset="0"/>
              </a:rPr>
              <a:t> скрининг. Проводят на 3–5 сутки с помощью специального прибора (аудиометра), который регистрирует вызванную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отоакустическую</a:t>
            </a:r>
            <a:r>
              <a:rPr lang="ru-RU" sz="2400" dirty="0">
                <a:solidFill>
                  <a:schemeClr val="accent6">
                    <a:lumMod val="50000"/>
                  </a:schemeClr>
                </a:solidFill>
                <a:latin typeface="Times New Roman" panose="02020603050405020304" pitchFamily="18" charset="0"/>
                <a:cs typeface="Times New Roman" panose="02020603050405020304" pitchFamily="18" charset="0"/>
              </a:rPr>
              <a:t> эмиссию. Если тест дал сомнительный результат или у ребёнка есть факторы риска (асфиксия в родах, переношенная беременность, лекарственная терапия сразу после рождения), ребёнка направят на углублённое обследование в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сурдологический</a:t>
            </a:r>
            <a:r>
              <a:rPr lang="ru-RU" sz="2400" dirty="0">
                <a:solidFill>
                  <a:schemeClr val="accent6">
                    <a:lumMod val="50000"/>
                  </a:schemeClr>
                </a:solidFill>
                <a:latin typeface="Times New Roman" panose="02020603050405020304" pitchFamily="18" charset="0"/>
                <a:cs typeface="Times New Roman" panose="02020603050405020304" pitchFamily="18" charset="0"/>
              </a:rPr>
              <a:t> центр.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Кардиологический </a:t>
            </a:r>
            <a:r>
              <a:rPr lang="ru-RU" sz="2400" dirty="0">
                <a:solidFill>
                  <a:schemeClr val="accent6">
                    <a:lumMod val="50000"/>
                  </a:schemeClr>
                </a:solidFill>
                <a:latin typeface="Times New Roman" panose="02020603050405020304" pitchFamily="18" charset="0"/>
                <a:cs typeface="Times New Roman" panose="02020603050405020304" pitchFamily="18" charset="0"/>
              </a:rPr>
              <a:t>скрининг. На 3-й день жизни оценивают цвет кожных покровов (есть ли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синюшность</a:t>
            </a:r>
            <a:r>
              <a:rPr lang="ru-RU" sz="2400" dirty="0">
                <a:solidFill>
                  <a:schemeClr val="accent6">
                    <a:lumMod val="50000"/>
                  </a:schemeClr>
                </a:solidFill>
                <a:latin typeface="Times New Roman" panose="02020603050405020304" pitchFamily="18" charset="0"/>
                <a:cs typeface="Times New Roman" panose="02020603050405020304" pitchFamily="18" charset="0"/>
              </a:rPr>
              <a:t>), слушают сердце фонендоскопом, измеряют пульс на верхних и нижних конечностях, сатурацию (насыщение крови кислородом) детским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пульсоксиметром</a:t>
            </a:r>
            <a:r>
              <a:rPr lang="ru-RU" sz="2400" dirty="0">
                <a:solidFill>
                  <a:schemeClr val="accent6">
                    <a:lumMod val="50000"/>
                  </a:schemeClr>
                </a:solidFill>
                <a:latin typeface="Times New Roman" panose="02020603050405020304" pitchFamily="18" charset="0"/>
                <a:cs typeface="Times New Roman" panose="02020603050405020304" pitchFamily="18" charset="0"/>
              </a:rPr>
              <a:t>.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Дополнительные </a:t>
            </a:r>
            <a:r>
              <a:rPr lang="ru-RU" sz="2400" dirty="0">
                <a:solidFill>
                  <a:schemeClr val="accent6">
                    <a:lumMod val="50000"/>
                  </a:schemeClr>
                </a:solidFill>
                <a:latin typeface="Times New Roman" panose="02020603050405020304" pitchFamily="18" charset="0"/>
                <a:cs typeface="Times New Roman" panose="02020603050405020304" pitchFamily="18" charset="0"/>
              </a:rPr>
              <a:t>исследования по показаниям. Если есть факторы риска (например, резус-конфликт у мамы, гипоксия в родах), могут назначить общий или биохимический анализ крови (в том числе на билирубин), общий анализ мочи. При необходимости проводят УЗИ (</a:t>
            </a:r>
            <a:r>
              <a:rPr lang="ru-RU" sz="2400" dirty="0" err="1" smtClean="0">
                <a:solidFill>
                  <a:schemeClr val="accent6">
                    <a:lumMod val="50000"/>
                  </a:schemeClr>
                </a:solidFill>
                <a:latin typeface="Times New Roman" panose="02020603050405020304" pitchFamily="18" charset="0"/>
                <a:cs typeface="Times New Roman" panose="02020603050405020304" pitchFamily="18" charset="0"/>
              </a:rPr>
              <a:t>нейросонография</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 головного </a:t>
            </a:r>
            <a:r>
              <a:rPr lang="ru-RU" sz="2400" dirty="0">
                <a:solidFill>
                  <a:schemeClr val="accent6">
                    <a:lumMod val="50000"/>
                  </a:schemeClr>
                </a:solidFill>
                <a:latin typeface="Times New Roman" panose="02020603050405020304" pitchFamily="18" charset="0"/>
                <a:cs typeface="Times New Roman" panose="02020603050405020304" pitchFamily="18" charset="0"/>
              </a:rPr>
              <a:t>мозга, брюшной полости, тазобедренных суставов), рентген органов грудной клетки или сердца. </a:t>
            </a:r>
          </a:p>
        </p:txBody>
      </p:sp>
    </p:spTree>
    <p:extLst>
      <p:ext uri="{BB962C8B-B14F-4D97-AF65-F5344CB8AC3E}">
        <p14:creationId xmlns:p14="http://schemas.microsoft.com/office/powerpoint/2010/main" val="78757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40615" y="0"/>
            <a:ext cx="6910866"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dirty="0" smtClean="0">
                <a:ln/>
                <a:solidFill>
                  <a:srgbClr val="00B050"/>
                </a:solidFill>
                <a:latin typeface="Times New Roman" panose="02020603050405020304" pitchFamily="18" charset="0"/>
                <a:cs typeface="Times New Roman" panose="02020603050405020304" pitchFamily="18" charset="0"/>
              </a:rPr>
              <a:t>Необходимые обследования и </a:t>
            </a:r>
            <a:r>
              <a:rPr lang="ru-RU" sz="2800" b="1" dirty="0" err="1" smtClean="0">
                <a:ln/>
                <a:solidFill>
                  <a:srgbClr val="00B050"/>
                </a:solidFill>
                <a:latin typeface="Times New Roman" panose="02020603050405020304" pitchFamily="18" charset="0"/>
                <a:cs typeface="Times New Roman" panose="02020603050405020304" pitchFamily="18" charset="0"/>
              </a:rPr>
              <a:t>скрининги</a:t>
            </a:r>
            <a:r>
              <a:rPr lang="ru-RU" sz="2800" b="1" dirty="0" smtClean="0">
                <a:ln/>
                <a:solidFill>
                  <a:srgbClr val="00B050"/>
                </a:solidFill>
                <a:latin typeface="Times New Roman" panose="02020603050405020304" pitchFamily="18" charset="0"/>
                <a:cs typeface="Times New Roman" panose="02020603050405020304" pitchFamily="18" charset="0"/>
              </a:rPr>
              <a:t> </a:t>
            </a:r>
          </a:p>
          <a:p>
            <a:pPr algn="ctr"/>
            <a:r>
              <a:rPr lang="ru-RU" sz="2800" b="1" dirty="0" smtClean="0">
                <a:ln/>
                <a:solidFill>
                  <a:srgbClr val="00B050"/>
                </a:solidFill>
                <a:latin typeface="Times New Roman" panose="02020603050405020304" pitchFamily="18" charset="0"/>
                <a:cs typeface="Times New Roman" panose="02020603050405020304" pitchFamily="18" charset="0"/>
              </a:rPr>
              <a:t>во </a:t>
            </a:r>
            <a:r>
              <a:rPr lang="ru-RU" sz="2800" b="1" dirty="0">
                <a:ln/>
                <a:solidFill>
                  <a:srgbClr val="00B050"/>
                </a:solidFill>
                <a:latin typeface="Times New Roman" panose="02020603050405020304" pitchFamily="18" charset="0"/>
                <a:cs typeface="Times New Roman" panose="02020603050405020304" pitchFamily="18" charset="0"/>
              </a:rPr>
              <a:t>время пребывания в родильном </a:t>
            </a:r>
            <a:r>
              <a:rPr lang="ru-RU" sz="2800" b="1" dirty="0" smtClean="0">
                <a:ln/>
                <a:solidFill>
                  <a:srgbClr val="00B050"/>
                </a:solidFill>
                <a:latin typeface="Times New Roman" panose="02020603050405020304" pitchFamily="18" charset="0"/>
                <a:cs typeface="Times New Roman" panose="02020603050405020304" pitchFamily="18" charset="0"/>
              </a:rPr>
              <a:t>доме</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48" y="954107"/>
            <a:ext cx="12192000" cy="1569660"/>
          </a:xfrm>
          <a:prstGeom prst="rect">
            <a:avLst/>
          </a:prstGeom>
          <a:noFill/>
        </p:spPr>
        <p:txBody>
          <a:bodyPr wrap="square" rtlCol="0">
            <a:spAutoFit/>
          </a:bodyPr>
          <a:lstStyle/>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Прививки</a:t>
            </a:r>
            <a:r>
              <a:rPr lang="ru-RU" sz="2400" dirty="0">
                <a:solidFill>
                  <a:schemeClr val="accent6">
                    <a:lumMod val="50000"/>
                  </a:schemeClr>
                </a:solidFill>
                <a:latin typeface="Times New Roman" panose="02020603050405020304" pitchFamily="18" charset="0"/>
                <a:cs typeface="Times New Roman" panose="02020603050405020304" pitchFamily="18" charset="0"/>
              </a:rPr>
              <a:t>. В роддоме по национальному календарю делают первые вакцинации: от гепатита B (часто в первые 24 часа, с согласия мамы) и БЦЖ (примерно через 48 часов).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При </a:t>
            </a:r>
            <a:r>
              <a:rPr lang="ru-RU" sz="2400" dirty="0">
                <a:solidFill>
                  <a:schemeClr val="accent6">
                    <a:lumMod val="50000"/>
                  </a:schemeClr>
                </a:solidFill>
                <a:latin typeface="Times New Roman" panose="02020603050405020304" pitchFamily="18" charset="0"/>
                <a:cs typeface="Times New Roman" panose="02020603050405020304" pitchFamily="18" charset="0"/>
              </a:rPr>
              <a:t>выписке вам выдадут выписной эпикриз, где будет зафиксирован весь проведённый объём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обследований – это </a:t>
            </a:r>
            <a:r>
              <a:rPr lang="ru-RU" sz="2400" dirty="0">
                <a:solidFill>
                  <a:schemeClr val="accent6">
                    <a:lumMod val="50000"/>
                  </a:schemeClr>
                </a:solidFill>
                <a:latin typeface="Times New Roman" panose="02020603050405020304" pitchFamily="18" charset="0"/>
                <a:cs typeface="Times New Roman" panose="02020603050405020304" pitchFamily="18" charset="0"/>
              </a:rPr>
              <a:t>поможет участковому педиатру продолжить наблюдение.</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7170" name="Picture 2" descr="https://avatars.mds.yandex.net/i?id=175639e1a88064c56eb48ebf029f256683a3b188-12569778-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0567" y="2750466"/>
            <a:ext cx="6470867" cy="358594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7287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82535" y="0"/>
            <a:ext cx="9626931"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Правила личной гигиены при общении с новорожденным</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411394"/>
            <a:ext cx="12192000" cy="6186309"/>
          </a:xfrm>
          <a:prstGeom prst="rect">
            <a:avLst/>
          </a:prstGeom>
          <a:noFill/>
        </p:spPr>
        <p:txBody>
          <a:bodyPr wrap="square" rtlCol="0">
            <a:spAutoFit/>
          </a:bodyPr>
          <a:lstStyle/>
          <a:p>
            <a:pPr algn="ctr"/>
            <a:r>
              <a:rPr lang="ru-RU" sz="2200" dirty="0">
                <a:solidFill>
                  <a:schemeClr val="accent6">
                    <a:lumMod val="50000"/>
                  </a:schemeClr>
                </a:solidFill>
                <a:latin typeface="Times New Roman" panose="02020603050405020304" pitchFamily="18" charset="0"/>
                <a:cs typeface="Times New Roman" panose="02020603050405020304" pitchFamily="18" charset="0"/>
              </a:rPr>
              <a:t>Соблюдение правил личной гигиены при общении с новорождённым критически важно для предотвращения инфекций, так как иммунитет младенца ещё не сформирован. </a:t>
            </a:r>
          </a:p>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Мыть руки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с мылом перед </a:t>
            </a:r>
            <a:r>
              <a:rPr lang="ru-RU" sz="2200" dirty="0">
                <a:solidFill>
                  <a:schemeClr val="accent6">
                    <a:lumMod val="50000"/>
                  </a:schemeClr>
                </a:solidFill>
                <a:latin typeface="Times New Roman" panose="02020603050405020304" pitchFamily="18" charset="0"/>
                <a:cs typeface="Times New Roman" panose="02020603050405020304" pitchFamily="18" charset="0"/>
              </a:rPr>
              <a:t>контактом с ребёнком. </a:t>
            </a:r>
            <a:endParaRPr lang="ru-RU" sz="22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Стричь </a:t>
            </a:r>
            <a:r>
              <a:rPr lang="ru-RU" sz="2200" dirty="0">
                <a:solidFill>
                  <a:schemeClr val="accent6">
                    <a:lumMod val="50000"/>
                  </a:schemeClr>
                </a:solidFill>
                <a:latin typeface="Times New Roman" panose="02020603050405020304" pitchFamily="18" charset="0"/>
                <a:cs typeface="Times New Roman" panose="02020603050405020304" pitchFamily="18" charset="0"/>
              </a:rPr>
              <a:t>ногти коротко. Длинные ногти могут случайно поцарапать нежную кожу младенца, что повышает риск попадания инфекции через ранки. </a:t>
            </a:r>
            <a:endParaRPr lang="ru-RU" sz="22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Соблюдать </a:t>
            </a:r>
            <a:r>
              <a:rPr lang="ru-RU" sz="2200" dirty="0">
                <a:solidFill>
                  <a:schemeClr val="accent6">
                    <a:lumMod val="50000"/>
                  </a:schemeClr>
                </a:solidFill>
                <a:latin typeface="Times New Roman" panose="02020603050405020304" pitchFamily="18" charset="0"/>
                <a:cs typeface="Times New Roman" panose="02020603050405020304" pitchFamily="18" charset="0"/>
              </a:rPr>
              <a:t>личную гигиену. Маме рекомендуется принимать душ минимум два раза в день, а также регулярно менять нижнее бельё.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Избегать </a:t>
            </a:r>
            <a:r>
              <a:rPr lang="ru-RU" sz="2200" dirty="0">
                <a:solidFill>
                  <a:schemeClr val="accent6">
                    <a:lumMod val="50000"/>
                  </a:schemeClr>
                </a:solidFill>
                <a:latin typeface="Times New Roman" panose="02020603050405020304" pitchFamily="18" charset="0"/>
                <a:cs typeface="Times New Roman" panose="02020603050405020304" pitchFamily="18" charset="0"/>
              </a:rPr>
              <a:t>контакта с ребёнком при наличии инфекций или симптомов болезни.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Если </a:t>
            </a:r>
            <a:r>
              <a:rPr lang="ru-RU" sz="2200" dirty="0">
                <a:solidFill>
                  <a:schemeClr val="accent6">
                    <a:lumMod val="50000"/>
                  </a:schemeClr>
                </a:solidFill>
                <a:latin typeface="Times New Roman" panose="02020603050405020304" pitchFamily="18" charset="0"/>
                <a:cs typeface="Times New Roman" panose="02020603050405020304" pitchFamily="18" charset="0"/>
              </a:rPr>
              <a:t>мать больна, кормление грудью можно проводить в медицинской маске.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Использовать </a:t>
            </a:r>
            <a:r>
              <a:rPr lang="ru-RU" sz="2200" dirty="0">
                <a:solidFill>
                  <a:schemeClr val="accent6">
                    <a:lumMod val="50000"/>
                  </a:schemeClr>
                </a:solidFill>
                <a:latin typeface="Times New Roman" panose="02020603050405020304" pitchFamily="18" charset="0"/>
                <a:cs typeface="Times New Roman" panose="02020603050405020304" pitchFamily="18" charset="0"/>
              </a:rPr>
              <a:t>отдельные гигиенические принадлежности для ребёнка.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Взрослые </a:t>
            </a:r>
            <a:r>
              <a:rPr lang="ru-RU" sz="2200" dirty="0">
                <a:solidFill>
                  <a:schemeClr val="accent6">
                    <a:lumMod val="50000"/>
                  </a:schemeClr>
                </a:solidFill>
                <a:latin typeface="Times New Roman" panose="02020603050405020304" pitchFamily="18" charset="0"/>
                <a:cs typeface="Times New Roman" panose="02020603050405020304" pitchFamily="18" charset="0"/>
              </a:rPr>
              <a:t>средства гигиены могут вызвать раздражение кожи младенца.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Следить </a:t>
            </a:r>
            <a:r>
              <a:rPr lang="ru-RU" sz="2200" dirty="0">
                <a:solidFill>
                  <a:schemeClr val="accent6">
                    <a:lumMod val="50000"/>
                  </a:schemeClr>
                </a:solidFill>
                <a:latin typeface="Times New Roman" panose="02020603050405020304" pitchFamily="18" charset="0"/>
                <a:cs typeface="Times New Roman" panose="02020603050405020304" pitchFamily="18" charset="0"/>
              </a:rPr>
              <a:t>за чистотой одежды и постельного белья ребёнка. Их нужно стирать при высоких температурах, а затем проглаживать с двух сторон, чтобы уничтожить бактерии.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Поддерживать </a:t>
            </a:r>
            <a:r>
              <a:rPr lang="ru-RU" sz="2200" dirty="0">
                <a:solidFill>
                  <a:schemeClr val="accent6">
                    <a:lumMod val="50000"/>
                  </a:schemeClr>
                </a:solidFill>
                <a:latin typeface="Times New Roman" panose="02020603050405020304" pitchFamily="18" charset="0"/>
                <a:cs typeface="Times New Roman" panose="02020603050405020304" pitchFamily="18" charset="0"/>
              </a:rPr>
              <a:t>чистоту в помещении. Влажную уборку в комнате, где находится малыш, следует проводить ежедневно. Регулярно проветривать помещение. </a:t>
            </a:r>
            <a:endParaRPr lang="ru-RU" sz="22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Обрабатывать </a:t>
            </a:r>
            <a:r>
              <a:rPr lang="ru-RU" sz="2200" dirty="0">
                <a:solidFill>
                  <a:schemeClr val="accent6">
                    <a:lumMod val="50000"/>
                  </a:schemeClr>
                </a:solidFill>
                <a:latin typeface="Times New Roman" panose="02020603050405020304" pitchFamily="18" charset="0"/>
                <a:cs typeface="Times New Roman" panose="02020603050405020304" pitchFamily="18" charset="0"/>
              </a:rPr>
              <a:t>пупочную ранку согласно рекомендациям врача. Пупочную ранку нужно держать сухой и открытой для воздуха. Обработку проводят так, как рекомендовал педиатр (обычно 1–2 раза в день до полного заживления). </a:t>
            </a:r>
          </a:p>
        </p:txBody>
      </p:sp>
    </p:spTree>
    <p:extLst>
      <p:ext uri="{BB962C8B-B14F-4D97-AF65-F5344CB8AC3E}">
        <p14:creationId xmlns:p14="http://schemas.microsoft.com/office/powerpoint/2010/main" val="1021328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9880" y="0"/>
            <a:ext cx="10752239"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Подготовка уголка ребёнка в семье. Предметы ухода за ребёнком.</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 y="903510"/>
            <a:ext cx="12192000" cy="5632311"/>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Под «уголком ребёнка» обычно понимают организованное в одной комнате пространство: там и спальное место, и зона ухода, и хранение вещей.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Место для сна. Кроватка с жёстким матрасом. Важно: перекладины должны быть гладкими, а расстояние между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ними – 2,5–6 </a:t>
            </a:r>
            <a:r>
              <a:rPr lang="ru-RU" sz="2400" dirty="0">
                <a:solidFill>
                  <a:schemeClr val="accent6">
                    <a:lumMod val="50000"/>
                  </a:schemeClr>
                </a:solidFill>
                <a:latin typeface="Times New Roman" panose="02020603050405020304" pitchFamily="18" charset="0"/>
                <a:cs typeface="Times New Roman" panose="02020603050405020304" pitchFamily="18" charset="0"/>
              </a:rPr>
              <a:t>см, чтобы голова малыша не застряла.</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Зона ухода. Здесь удобно переодевать, менять подгузник, проводить гигиенические процедуры. Подойдёт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пеленальный</a:t>
            </a:r>
            <a:r>
              <a:rPr lang="ru-RU" sz="2400" dirty="0">
                <a:solidFill>
                  <a:schemeClr val="accent6">
                    <a:lumMod val="50000"/>
                  </a:schemeClr>
                </a:solidFill>
                <a:latin typeface="Times New Roman" panose="02020603050405020304" pitchFamily="18" charset="0"/>
                <a:cs typeface="Times New Roman" panose="02020603050405020304" pitchFamily="18" charset="0"/>
              </a:rPr>
              <a:t> столик, комод со съёмной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пеленальной</a:t>
            </a:r>
            <a:r>
              <a:rPr lang="ru-RU" sz="2400" dirty="0">
                <a:solidFill>
                  <a:schemeClr val="accent6">
                    <a:lumMod val="50000"/>
                  </a:schemeClr>
                </a:solidFill>
                <a:latin typeface="Times New Roman" panose="02020603050405020304" pitchFamily="18" charset="0"/>
                <a:cs typeface="Times New Roman" panose="02020603050405020304" pitchFamily="18" charset="0"/>
              </a:rPr>
              <a:t> доской или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пеленальный</a:t>
            </a:r>
            <a:r>
              <a:rPr lang="ru-RU" sz="2400" dirty="0">
                <a:solidFill>
                  <a:schemeClr val="accent6">
                    <a:lumMod val="50000"/>
                  </a:schemeClr>
                </a:solidFill>
                <a:latin typeface="Times New Roman" panose="02020603050405020304" pitchFamily="18" charset="0"/>
                <a:cs typeface="Times New Roman" panose="02020603050405020304" pitchFamily="18" charset="0"/>
              </a:rPr>
              <a:t> матрас.</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Хранение. Комод, шкаф или полки, чтобы держать в порядке одежду, бельё и другие вещи.</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Безопасность. Пока ребёнок маленький, уберите из зоны доступа острые углы, розетки без заглушек, мелкие предметы. Позже понадобятся накладки на углы, блокираторы для шкафов.</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Освещение и микроклимат. Поставьте ночник с мягким светом для ночных кормлений. Поддерживайте в комнате температуру 20–22 °C, при необходимости используйте увлажнитель воздуха. Регулярно проветривайте, избегая сквозняков.</a:t>
            </a:r>
          </a:p>
        </p:txBody>
      </p:sp>
    </p:spTree>
    <p:extLst>
      <p:ext uri="{BB962C8B-B14F-4D97-AF65-F5344CB8AC3E}">
        <p14:creationId xmlns:p14="http://schemas.microsoft.com/office/powerpoint/2010/main" val="12739430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9880" y="0"/>
            <a:ext cx="10752239"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Подготовка уголка ребёнка в семье. Предметы ухода за ребёнком.</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523220"/>
            <a:ext cx="12192000" cy="4524315"/>
          </a:xfrm>
          <a:prstGeom prst="rect">
            <a:avLst/>
          </a:prstGeom>
          <a:noFill/>
        </p:spPr>
        <p:txBody>
          <a:bodyPr wrap="square" rtlCol="0">
            <a:spAutoFit/>
          </a:bodyPr>
          <a:lstStyle/>
          <a:p>
            <a:pPr algn="ctr"/>
            <a:r>
              <a:rPr lang="ru-RU" sz="2400" b="1" dirty="0">
                <a:solidFill>
                  <a:schemeClr val="accent6">
                    <a:lumMod val="50000"/>
                  </a:schemeClr>
                </a:solidFill>
                <a:latin typeface="Times New Roman" panose="02020603050405020304" pitchFamily="18" charset="0"/>
                <a:cs typeface="Times New Roman" panose="02020603050405020304" pitchFamily="18" charset="0"/>
              </a:rPr>
              <a:t>Для гигиены:</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Влажные салфетки (без спирта и отдушек) — для быстрого очищения кожи.</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Детское мыло или гель для купания (ищите маркировку «0+», без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добавок).</a:t>
            </a: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Шампунь (желательно такой, который не вызывает слёз).</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Крем под подгузник (защищает кожу, может содержать оксид цинка или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пантенол</a:t>
            </a:r>
            <a:r>
              <a:rPr lang="ru-RU" sz="2400" dirty="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Ватные диски и палочки с ограничителями (для ухода за глазами, носом, ушами; помните: палочки используют только для внешней части уха, не проникая в слуховой проход).</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Аспиратор (помогает очистить нос при заложенности).</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Ножницы с закруглёнными концами (для стрижки ногтей).</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Термометр для воды (оптимально 36–37 °C).</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Мягкое полотенце или пелёнка (для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промакивания</a:t>
            </a:r>
            <a:r>
              <a:rPr lang="ru-RU" sz="2400" dirty="0">
                <a:solidFill>
                  <a:schemeClr val="accent6">
                    <a:lumMod val="50000"/>
                  </a:schemeClr>
                </a:solidFill>
                <a:latin typeface="Times New Roman" panose="02020603050405020304" pitchFamily="18" charset="0"/>
                <a:cs typeface="Times New Roman" panose="02020603050405020304" pitchFamily="18" charset="0"/>
              </a:rPr>
              <a:t> кожи после купания).</a:t>
            </a:r>
          </a:p>
        </p:txBody>
      </p:sp>
    </p:spTree>
    <p:extLst>
      <p:ext uri="{BB962C8B-B14F-4D97-AF65-F5344CB8AC3E}">
        <p14:creationId xmlns:p14="http://schemas.microsoft.com/office/powerpoint/2010/main" val="4710936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9880" y="0"/>
            <a:ext cx="10752239"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Подготовка уголка ребёнка в семье. Предметы ухода за ребёнком.</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407310"/>
            <a:ext cx="12192000" cy="6370975"/>
          </a:xfrm>
          <a:prstGeom prst="rect">
            <a:avLst/>
          </a:prstGeom>
          <a:noFill/>
        </p:spPr>
        <p:txBody>
          <a:bodyPr wrap="square" rtlCol="0">
            <a:spAutoFit/>
          </a:bodyPr>
          <a:lstStyle/>
          <a:p>
            <a:pPr algn="ctr"/>
            <a:r>
              <a:rPr lang="ru-RU" sz="2400" b="1" dirty="0">
                <a:solidFill>
                  <a:schemeClr val="accent6">
                    <a:lumMod val="50000"/>
                  </a:schemeClr>
                </a:solidFill>
                <a:latin typeface="Times New Roman" panose="02020603050405020304" pitchFamily="18" charset="0"/>
                <a:cs typeface="Times New Roman" panose="02020603050405020304" pitchFamily="18" charset="0"/>
              </a:rPr>
              <a:t>Для ухода за кожей и складочками:</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Детское </a:t>
            </a:r>
            <a:r>
              <a:rPr lang="ru-RU" sz="2400" dirty="0">
                <a:solidFill>
                  <a:schemeClr val="accent6">
                    <a:lumMod val="50000"/>
                  </a:schemeClr>
                </a:solidFill>
                <a:latin typeface="Times New Roman" panose="02020603050405020304" pitchFamily="18" charset="0"/>
                <a:cs typeface="Times New Roman" panose="02020603050405020304" pitchFamily="18" charset="0"/>
              </a:rPr>
              <a:t>масло (универсальное: для массажа, удаления корочек с головы, иногда добавляют в ванну при сухости кожи).</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Присыпка (впитывает влагу, создаёт защитный слой). Важное правило: используйте либо крем, либо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присыпку – не </a:t>
            </a:r>
            <a:r>
              <a:rPr lang="ru-RU" sz="2400" dirty="0">
                <a:solidFill>
                  <a:schemeClr val="accent6">
                    <a:lumMod val="50000"/>
                  </a:schemeClr>
                </a:solidFill>
                <a:latin typeface="Times New Roman" panose="02020603050405020304" pitchFamily="18" charset="0"/>
                <a:cs typeface="Times New Roman" panose="02020603050405020304" pitchFamily="18" charset="0"/>
              </a:rPr>
              <a:t>смешивайте одновременно, они могут вступить в реакцию.</a:t>
            </a:r>
          </a:p>
          <a:p>
            <a:pPr algn="ct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Для </a:t>
            </a:r>
            <a:r>
              <a:rPr lang="ru-RU" sz="2400" b="1" dirty="0">
                <a:solidFill>
                  <a:schemeClr val="accent6">
                    <a:lumMod val="50000"/>
                  </a:schemeClr>
                </a:solidFill>
                <a:latin typeface="Times New Roman" panose="02020603050405020304" pitchFamily="18" charset="0"/>
                <a:cs typeface="Times New Roman" panose="02020603050405020304" pitchFamily="18" charset="0"/>
              </a:rPr>
              <a:t>пеленания и переодевания:</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Одноразовые пелёнки (удобны для защиты от загрязнений).</a:t>
            </a:r>
          </a:p>
          <a:p>
            <a:pPr marL="342900" indent="-342900" algn="ctr">
              <a:buFont typeface="Arial" panose="020B0604020202020204" pitchFamily="34" charset="0"/>
              <a:buChar char="•"/>
            </a:pPr>
            <a:r>
              <a:rPr lang="ru-RU" sz="2400" dirty="0" err="1">
                <a:solidFill>
                  <a:schemeClr val="accent6">
                    <a:lumMod val="50000"/>
                  </a:schemeClr>
                </a:solidFill>
                <a:latin typeface="Times New Roman" panose="02020603050405020304" pitchFamily="18" charset="0"/>
                <a:cs typeface="Times New Roman" panose="02020603050405020304" pitchFamily="18" charset="0"/>
              </a:rPr>
              <a:t>Антицарапки</a:t>
            </a:r>
            <a:r>
              <a:rPr lang="ru-RU" sz="2400" dirty="0">
                <a:solidFill>
                  <a:schemeClr val="accent6">
                    <a:lumMod val="50000"/>
                  </a:schemeClr>
                </a:solidFill>
                <a:latin typeface="Times New Roman" panose="02020603050405020304" pitchFamily="18" charset="0"/>
                <a:cs typeface="Times New Roman" panose="02020603050405020304" pitchFamily="18" charset="0"/>
              </a:rPr>
              <a:t> (специальные рукавички, чтобы малыш не поцарапал себя</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b="1" dirty="0">
                <a:solidFill>
                  <a:schemeClr val="accent6">
                    <a:lumMod val="50000"/>
                  </a:schemeClr>
                </a:solidFill>
                <a:latin typeface="Times New Roman" panose="02020603050405020304" pitchFamily="18" charset="0"/>
                <a:cs typeface="Times New Roman" panose="02020603050405020304" pitchFamily="18" charset="0"/>
              </a:rPr>
              <a:t>Для кормления:</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Подушка для кормления (облегчает процесс, особенно при грудном вскармливании</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algn="ct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Аптечка:</a:t>
            </a:r>
            <a:endParaRPr lang="ru-RU" sz="2400" b="1" dirty="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Перед тем как собирать аптечку, проконсультируйтесь с педиатром. В базовый набор могут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входить: перекись </a:t>
            </a:r>
            <a:r>
              <a:rPr lang="ru-RU" sz="2400" dirty="0">
                <a:solidFill>
                  <a:schemeClr val="accent6">
                    <a:lumMod val="50000"/>
                  </a:schemeClr>
                </a:solidFill>
                <a:latin typeface="Times New Roman" panose="02020603050405020304" pitchFamily="18" charset="0"/>
                <a:cs typeface="Times New Roman" panose="02020603050405020304" pitchFamily="18" charset="0"/>
              </a:rPr>
              <a:t>водорода,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хлоргексидин</a:t>
            </a:r>
            <a:r>
              <a:rPr lang="ru-RU" sz="2400" dirty="0">
                <a:solidFill>
                  <a:schemeClr val="accent6">
                    <a:lumMod val="50000"/>
                  </a:schemeClr>
                </a:solidFill>
                <a:latin typeface="Times New Roman" panose="02020603050405020304" pitchFamily="18" charset="0"/>
                <a:cs typeface="Times New Roman" panose="02020603050405020304" pitchFamily="18" charset="0"/>
              </a:rPr>
              <a:t> или зелёнка (для обработки пупочной ранки</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солевой </a:t>
            </a:r>
            <a:r>
              <a:rPr lang="ru-RU" sz="2400" dirty="0">
                <a:solidFill>
                  <a:schemeClr val="accent6">
                    <a:lumMod val="50000"/>
                  </a:schemeClr>
                </a:solidFill>
                <a:latin typeface="Times New Roman" panose="02020603050405020304" pitchFamily="18" charset="0"/>
                <a:cs typeface="Times New Roman" panose="02020603050405020304" pitchFamily="18" charset="0"/>
              </a:rPr>
              <a:t>раствор (для промывания носа</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Сделайте её отдельной от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взрослой – так </a:t>
            </a:r>
            <a:r>
              <a:rPr lang="ru-RU" sz="2400" dirty="0">
                <a:solidFill>
                  <a:schemeClr val="accent6">
                    <a:lumMod val="50000"/>
                  </a:schemeClr>
                </a:solidFill>
                <a:latin typeface="Times New Roman" panose="02020603050405020304" pitchFamily="18" charset="0"/>
                <a:cs typeface="Times New Roman" panose="02020603050405020304" pitchFamily="18" charset="0"/>
              </a:rPr>
              <a:t>вы точно не перепутаете препараты.</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Храните в недоступном для ребёнка месте, защищённом от солнца и перегрева.</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Регулярно проверяйте срок годности и обновляйте аптечку</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53443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11261" y="0"/>
            <a:ext cx="9569479"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Правила ухода за ребёнком. Туалет ребёнка, его купание. </a:t>
            </a:r>
          </a:p>
        </p:txBody>
      </p:sp>
      <p:sp>
        <p:nvSpPr>
          <p:cNvPr id="3" name="TextBox 2"/>
          <p:cNvSpPr txBox="1"/>
          <p:nvPr/>
        </p:nvSpPr>
        <p:spPr>
          <a:xfrm>
            <a:off x="0" y="664888"/>
            <a:ext cx="12192000" cy="5847755"/>
          </a:xfrm>
          <a:prstGeom prst="rect">
            <a:avLst/>
          </a:prstGeom>
          <a:noFill/>
        </p:spPr>
        <p:txBody>
          <a:bodyPr wrap="square" rtlCol="0">
            <a:spAutoFit/>
          </a:bodyPr>
          <a:lstStyle/>
          <a:p>
            <a:pPr algn="ctr"/>
            <a:r>
              <a:rPr lang="ru-RU" sz="2200" b="1" dirty="0">
                <a:solidFill>
                  <a:schemeClr val="accent6">
                    <a:lumMod val="50000"/>
                  </a:schemeClr>
                </a:solidFill>
                <a:latin typeface="Times New Roman" panose="02020603050405020304" pitchFamily="18" charset="0"/>
                <a:cs typeface="Times New Roman" panose="02020603050405020304" pitchFamily="18" charset="0"/>
              </a:rPr>
              <a:t>Ежедневный туалет:</a:t>
            </a:r>
          </a:p>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Глаза. Используйте отдельный ватный диск для каждого глаза.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Движения – от </a:t>
            </a:r>
            <a:r>
              <a:rPr lang="ru-RU" sz="2200" dirty="0">
                <a:solidFill>
                  <a:schemeClr val="accent6">
                    <a:lumMod val="50000"/>
                  </a:schemeClr>
                </a:solidFill>
                <a:latin typeface="Times New Roman" panose="02020603050405020304" pitchFamily="18" charset="0"/>
                <a:cs typeface="Times New Roman" panose="02020603050405020304" pitchFamily="18" charset="0"/>
              </a:rPr>
              <a:t>наружного угла к внутреннему.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Нос</a:t>
            </a:r>
            <a:r>
              <a:rPr lang="ru-RU" sz="2200" dirty="0">
                <a:solidFill>
                  <a:schemeClr val="accent6">
                    <a:lumMod val="50000"/>
                  </a:schemeClr>
                </a:solidFill>
                <a:latin typeface="Times New Roman" panose="02020603050405020304" pitchFamily="18" charset="0"/>
                <a:cs typeface="Times New Roman" panose="02020603050405020304" pitchFamily="18" charset="0"/>
              </a:rPr>
              <a:t>. Очищайте только при наличии слизи или корочек. Сделайте из стерильной ваты тонкие жгутики, смочите (если есть корочки) в стерильном масле и осторожно прочистите ход на глубину примерно 1–1,5 см. Категорически нельзя использовать плотные предметы (палочки со накрученной ватой)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можно травмировать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слизистую.</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Уши</a:t>
            </a:r>
            <a:r>
              <a:rPr lang="ru-RU" sz="2200" dirty="0">
                <a:solidFill>
                  <a:schemeClr val="accent6">
                    <a:lumMod val="50000"/>
                  </a:schemeClr>
                </a:solidFill>
                <a:latin typeface="Times New Roman" panose="02020603050405020304" pitchFamily="18" charset="0"/>
                <a:cs typeface="Times New Roman" panose="02020603050405020304" pitchFamily="18" charset="0"/>
              </a:rPr>
              <a:t>. Протирайте только внешнюю часть ушной раковины сухим ватным диском или слегка смоченным тёплой водой. Не залезайте глубоко в слуховой проход.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Лицо</a:t>
            </a:r>
            <a:r>
              <a:rPr lang="ru-RU" sz="2200" dirty="0">
                <a:solidFill>
                  <a:schemeClr val="accent6">
                    <a:lumMod val="50000"/>
                  </a:schemeClr>
                </a:solidFill>
                <a:latin typeface="Times New Roman" panose="02020603050405020304" pitchFamily="18" charset="0"/>
                <a:cs typeface="Times New Roman" panose="02020603050405020304" pitchFamily="18" charset="0"/>
              </a:rPr>
              <a:t>. Протрите ватным диском, смоченным тёплой кипячёной водой (лоб, нос, щёки, область вокруг рта, за ушами).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Кожа </a:t>
            </a:r>
            <a:r>
              <a:rPr lang="ru-RU" sz="2200" dirty="0">
                <a:solidFill>
                  <a:schemeClr val="accent6">
                    <a:lumMod val="50000"/>
                  </a:schemeClr>
                </a:solidFill>
                <a:latin typeface="Times New Roman" panose="02020603050405020304" pitchFamily="18" charset="0"/>
                <a:cs typeface="Times New Roman" panose="02020603050405020304" pitchFamily="18" charset="0"/>
              </a:rPr>
              <a:t>и складки. После подмывания (это делают при каждой смене подгузника) тщательно просушите кожу промокающими движениями. Особенно внимательно промывайте складки: на шее, в подмышечных впадинах, паховые, под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коленками, за ушками – там </a:t>
            </a:r>
            <a:r>
              <a:rPr lang="ru-RU" sz="2200" dirty="0">
                <a:solidFill>
                  <a:schemeClr val="accent6">
                    <a:lumMod val="50000"/>
                  </a:schemeClr>
                </a:solidFill>
                <a:latin typeface="Times New Roman" panose="02020603050405020304" pitchFamily="18" charset="0"/>
                <a:cs typeface="Times New Roman" panose="02020603050405020304" pitchFamily="18" charset="0"/>
              </a:rPr>
              <a:t>часто скапливается влага и могут появиться опрелости. При необходимости нанесите защитный крем под подгузник.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Ногти</a:t>
            </a:r>
            <a:r>
              <a:rPr lang="ru-RU" sz="2200" dirty="0">
                <a:solidFill>
                  <a:schemeClr val="accent6">
                    <a:lumMod val="50000"/>
                  </a:schemeClr>
                </a:solidFill>
                <a:latin typeface="Times New Roman" panose="02020603050405020304" pitchFamily="18" charset="0"/>
                <a:cs typeface="Times New Roman" panose="02020603050405020304" pitchFamily="18" charset="0"/>
              </a:rPr>
              <a:t>. Подстригайте по мере отрастания, удобнее использовать ножницы с закруглёнными концами.</a:t>
            </a:r>
          </a:p>
        </p:txBody>
      </p:sp>
    </p:spTree>
    <p:extLst>
      <p:ext uri="{BB962C8B-B14F-4D97-AF65-F5344CB8AC3E}">
        <p14:creationId xmlns:p14="http://schemas.microsoft.com/office/powerpoint/2010/main" val="4032981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11261" y="0"/>
            <a:ext cx="9569479"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Правила ухода за ребёнком. Туалет ребёнка, его купание. </a:t>
            </a:r>
          </a:p>
        </p:txBody>
      </p:sp>
      <p:sp>
        <p:nvSpPr>
          <p:cNvPr id="3" name="TextBox 2"/>
          <p:cNvSpPr txBox="1"/>
          <p:nvPr/>
        </p:nvSpPr>
        <p:spPr>
          <a:xfrm>
            <a:off x="0" y="523220"/>
            <a:ext cx="12192000" cy="6186309"/>
          </a:xfrm>
          <a:prstGeom prst="rect">
            <a:avLst/>
          </a:prstGeom>
          <a:noFill/>
        </p:spPr>
        <p:txBody>
          <a:bodyPr wrap="square" rtlCol="0">
            <a:spAutoFit/>
          </a:bodyPr>
          <a:lstStyle/>
          <a:p>
            <a:pPr algn="ctr"/>
            <a:r>
              <a:rPr lang="ru-RU" sz="2200" b="1" dirty="0" smtClean="0">
                <a:solidFill>
                  <a:schemeClr val="accent6">
                    <a:lumMod val="50000"/>
                  </a:schemeClr>
                </a:solidFill>
                <a:latin typeface="Times New Roman" panose="02020603050405020304" pitchFamily="18" charset="0"/>
                <a:cs typeface="Times New Roman" panose="02020603050405020304" pitchFamily="18" charset="0"/>
              </a:rPr>
              <a:t>Купание:</a:t>
            </a:r>
            <a:endParaRPr lang="ru-RU" sz="2200" b="1" dirty="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Когда начинать? Можно уже в день выписки или на следующий день, если педиатр не дал других указаний. Не обязательно ждать полного заживления пупочной ранки.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Температура воды – 36–37 </a:t>
            </a:r>
            <a:r>
              <a:rPr lang="ru-RU" sz="2200" dirty="0">
                <a:solidFill>
                  <a:schemeClr val="accent6">
                    <a:lumMod val="50000"/>
                  </a:schemeClr>
                </a:solidFill>
                <a:latin typeface="Times New Roman" panose="02020603050405020304" pitchFamily="18" charset="0"/>
                <a:cs typeface="Times New Roman" panose="02020603050405020304" pitchFamily="18" charset="0"/>
              </a:rPr>
              <a:t>°C, воздуха в комнате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около 24–26 °C. Чтобы проверить, можно опустить в воду локоть или запястье.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Длительность процедуры 5–10 </a:t>
            </a:r>
            <a:r>
              <a:rPr lang="ru-RU" sz="2200" dirty="0">
                <a:solidFill>
                  <a:schemeClr val="accent6">
                    <a:lumMod val="50000"/>
                  </a:schemeClr>
                </a:solidFill>
                <a:latin typeface="Times New Roman" panose="02020603050405020304" pitchFamily="18" charset="0"/>
                <a:cs typeface="Times New Roman" panose="02020603050405020304" pitchFamily="18" charset="0"/>
              </a:rPr>
              <a:t>минут.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Что </a:t>
            </a:r>
            <a:r>
              <a:rPr lang="ru-RU" sz="2200" dirty="0">
                <a:solidFill>
                  <a:schemeClr val="accent6">
                    <a:lumMod val="50000"/>
                  </a:schemeClr>
                </a:solidFill>
                <a:latin typeface="Times New Roman" panose="02020603050405020304" pitchFamily="18" charset="0"/>
                <a:cs typeface="Times New Roman" panose="02020603050405020304" pitchFamily="18" charset="0"/>
              </a:rPr>
              <a:t>подготовить. Детскую ванночку (можно с «горкой» для поддержки), термометр, ковшик, мягкое полотенце, средства для купания (если планируете).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Техника</a:t>
            </a:r>
            <a:r>
              <a:rPr lang="ru-RU" sz="2200" dirty="0">
                <a:solidFill>
                  <a:schemeClr val="accent6">
                    <a:lumMod val="50000"/>
                  </a:schemeClr>
                </a:solidFill>
                <a:latin typeface="Times New Roman" panose="02020603050405020304" pitchFamily="18" charset="0"/>
                <a:cs typeface="Times New Roman" panose="02020603050405020304" pitchFamily="18" charset="0"/>
              </a:rPr>
              <a:t>. Погружайте постепенно, одной рукой поддерживая голову и шею, другой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ягодицы.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Аккуратно </a:t>
            </a:r>
            <a:r>
              <a:rPr lang="ru-RU" sz="2200" dirty="0">
                <a:solidFill>
                  <a:schemeClr val="accent6">
                    <a:lumMod val="50000"/>
                  </a:schemeClr>
                </a:solidFill>
                <a:latin typeface="Times New Roman" panose="02020603050405020304" pitchFamily="18" charset="0"/>
                <a:cs typeface="Times New Roman" panose="02020603050405020304" pitchFamily="18" charset="0"/>
              </a:rPr>
              <a:t>промывайте все складочки (на шее, под мышками, в паху), не трите кожу. В конце ополосните чистой водой.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После </a:t>
            </a:r>
            <a:r>
              <a:rPr lang="ru-RU" sz="2200" dirty="0">
                <a:solidFill>
                  <a:schemeClr val="accent6">
                    <a:lumMod val="50000"/>
                  </a:schemeClr>
                </a:solidFill>
                <a:latin typeface="Times New Roman" panose="02020603050405020304" pitchFamily="18" charset="0"/>
                <a:cs typeface="Times New Roman" panose="02020603050405020304" pitchFamily="18" charset="0"/>
              </a:rPr>
              <a:t>купания. Промокните кожу мягким полотенцем (не трите), при необходимости нанесите детское масло или крем</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Не используйте марганцовку или отвары трав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это повышает риск раздражения или аллергии.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Не </a:t>
            </a:r>
            <a:r>
              <a:rPr lang="ru-RU" sz="2200" dirty="0">
                <a:solidFill>
                  <a:schemeClr val="accent6">
                    <a:lumMod val="50000"/>
                  </a:schemeClr>
                </a:solidFill>
                <a:latin typeface="Times New Roman" panose="02020603050405020304" pitchFamily="18" charset="0"/>
                <a:cs typeface="Times New Roman" panose="02020603050405020304" pitchFamily="18" charset="0"/>
              </a:rPr>
              <a:t>оставляйте малыша в ванночке без присмотра.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Если </a:t>
            </a:r>
            <a:r>
              <a:rPr lang="ru-RU" sz="2200" dirty="0">
                <a:solidFill>
                  <a:schemeClr val="accent6">
                    <a:lumMod val="50000"/>
                  </a:schemeClr>
                </a:solidFill>
                <a:latin typeface="Times New Roman" panose="02020603050405020304" pitchFamily="18" charset="0"/>
                <a:cs typeface="Times New Roman" panose="02020603050405020304" pitchFamily="18" charset="0"/>
              </a:rPr>
              <a:t>пупочная ранка ещё не зажила, после купания аккуратно обработайте её (по рекомендации врача).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Не </a:t>
            </a:r>
            <a:r>
              <a:rPr lang="ru-RU" sz="2200" dirty="0">
                <a:solidFill>
                  <a:schemeClr val="accent6">
                    <a:lumMod val="50000"/>
                  </a:schemeClr>
                </a:solidFill>
                <a:latin typeface="Times New Roman" panose="02020603050405020304" pitchFamily="18" charset="0"/>
                <a:cs typeface="Times New Roman" panose="02020603050405020304" pitchFamily="18" charset="0"/>
              </a:rPr>
              <a:t>купайте сразу после кормления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подождите 30–40 минут, чтобы избежать </a:t>
            </a:r>
            <a:r>
              <a:rPr lang="ru-RU" sz="2200" dirty="0" err="1">
                <a:solidFill>
                  <a:schemeClr val="accent6">
                    <a:lumMod val="50000"/>
                  </a:schemeClr>
                </a:solidFill>
                <a:latin typeface="Times New Roman" panose="02020603050405020304" pitchFamily="18" charset="0"/>
                <a:cs typeface="Times New Roman" panose="02020603050405020304" pitchFamily="18" charset="0"/>
              </a:rPr>
              <a:t>срыгиваний</a:t>
            </a:r>
            <a:r>
              <a:rPr lang="ru-RU" sz="2200" dirty="0">
                <a:solidFill>
                  <a:schemeClr val="accent6">
                    <a:lumMod val="50000"/>
                  </a:schemeClr>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6335398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62708" y="0"/>
            <a:ext cx="7666586"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Правила ухода за ребёнком. </a:t>
            </a:r>
            <a:endParaRPr lang="ru-RU" sz="2800" b="1" cap="none" spc="0" dirty="0" smtClean="0">
              <a:ln/>
              <a:solidFill>
                <a:srgbClr val="00B050"/>
              </a:solidFill>
              <a:effectLst/>
              <a:latin typeface="Times New Roman" panose="02020603050405020304" pitchFamily="18" charset="0"/>
              <a:cs typeface="Times New Roman" panose="02020603050405020304" pitchFamily="18" charset="0"/>
            </a:endParaRPr>
          </a:p>
          <a:p>
            <a:pPr algn="ctr"/>
            <a:r>
              <a:rPr lang="ru-RU" sz="2800" b="1" dirty="0" smtClean="0">
                <a:ln/>
                <a:solidFill>
                  <a:srgbClr val="00B050"/>
                </a:solidFill>
                <a:latin typeface="Times New Roman" panose="02020603050405020304" pitchFamily="18" charset="0"/>
                <a:cs typeface="Times New Roman" panose="02020603050405020304" pitchFamily="18" charset="0"/>
              </a:rPr>
              <a:t>Уход </a:t>
            </a:r>
            <a:r>
              <a:rPr lang="ru-RU" sz="2800" b="1" dirty="0" smtClean="0">
                <a:ln/>
                <a:solidFill>
                  <a:srgbClr val="00B050"/>
                </a:solidFill>
                <a:latin typeface="Times New Roman" panose="02020603050405020304" pitchFamily="18" charset="0"/>
                <a:cs typeface="Times New Roman" panose="02020603050405020304" pitchFamily="18" charset="0"/>
              </a:rPr>
              <a:t>за кожей и пупочной ранкой. Пеленание.</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954107"/>
            <a:ext cx="10431887" cy="5847755"/>
          </a:xfrm>
          <a:prstGeom prst="rect">
            <a:avLst/>
          </a:prstGeom>
          <a:noFill/>
        </p:spPr>
        <p:txBody>
          <a:bodyPr wrap="square" rtlCol="0">
            <a:spAutoFit/>
          </a:bodyPr>
          <a:lstStyle/>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Кожа. Подмывайте при каждой смене подгузника (девочку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спереди назад). После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тщательно просушивайте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(не тереть – промокнуть). </a:t>
            </a:r>
            <a:r>
              <a:rPr lang="ru-RU" sz="2200" dirty="0">
                <a:solidFill>
                  <a:schemeClr val="accent6">
                    <a:lumMod val="50000"/>
                  </a:schemeClr>
                </a:solidFill>
                <a:latin typeface="Times New Roman" panose="02020603050405020304" pitchFamily="18" charset="0"/>
                <a:cs typeface="Times New Roman" panose="02020603050405020304" pitchFamily="18" charset="0"/>
              </a:rPr>
              <a:t>Делайте воздушные ванны. Не используйте агрессивные средства (спирт, сильные отдушки). При сухости наносите </a:t>
            </a:r>
            <a:r>
              <a:rPr lang="ru-RU" sz="2200" dirty="0" err="1">
                <a:solidFill>
                  <a:schemeClr val="accent6">
                    <a:lumMod val="50000"/>
                  </a:schemeClr>
                </a:solidFill>
                <a:latin typeface="Times New Roman" panose="02020603050405020304" pitchFamily="18" charset="0"/>
                <a:cs typeface="Times New Roman" panose="02020603050405020304" pitchFamily="18" charset="0"/>
              </a:rPr>
              <a:t>гипоаллергенный</a:t>
            </a:r>
            <a:r>
              <a:rPr lang="ru-RU" sz="2200" dirty="0">
                <a:solidFill>
                  <a:schemeClr val="accent6">
                    <a:lumMod val="50000"/>
                  </a:schemeClr>
                </a:solidFill>
                <a:latin typeface="Times New Roman" panose="02020603050405020304" pitchFamily="18" charset="0"/>
                <a:cs typeface="Times New Roman" panose="02020603050405020304" pitchFamily="18" charset="0"/>
              </a:rPr>
              <a:t> увлажняющий крем.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Пупочная </a:t>
            </a:r>
            <a:r>
              <a:rPr lang="ru-RU" sz="2200" dirty="0">
                <a:solidFill>
                  <a:schemeClr val="accent6">
                    <a:lumMod val="50000"/>
                  </a:schemeClr>
                </a:solidFill>
                <a:latin typeface="Times New Roman" panose="02020603050405020304" pitchFamily="18" charset="0"/>
                <a:cs typeface="Times New Roman" panose="02020603050405020304" pitchFamily="18" charset="0"/>
              </a:rPr>
              <a:t>ранка. Принцип «сухого ведения»: достаточно чистоты и сухости. Если попала моча/кал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аккуратно промойте водой и промокните. Не мажьте ничем без назначения врача: антисептики могут замедлить заживление и замаскировать воспаление (например, зелёнка скрывает красноту). Подворачивайте край подгузника вниз, чтобы он не тёр и не закрывал пупок. Ежедневно устраивайте воздушные ванны. Тревожные признаки: покраснение, отёк, гнойные выделения, неприятный запах, болезненность при прикосновении. При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их появлении – срочно </a:t>
            </a:r>
            <a:r>
              <a:rPr lang="ru-RU" sz="2200" dirty="0">
                <a:solidFill>
                  <a:schemeClr val="accent6">
                    <a:lumMod val="50000"/>
                  </a:schemeClr>
                </a:solidFill>
                <a:latin typeface="Times New Roman" panose="02020603050405020304" pitchFamily="18" charset="0"/>
                <a:cs typeface="Times New Roman" panose="02020603050405020304" pitchFamily="18" charset="0"/>
              </a:rPr>
              <a:t>к педиатру.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Пеленание</a:t>
            </a:r>
            <a:r>
              <a:rPr lang="ru-RU" sz="2200" dirty="0">
                <a:solidFill>
                  <a:schemeClr val="accent6">
                    <a:lumMod val="50000"/>
                  </a:schemeClr>
                </a:solidFill>
                <a:latin typeface="Times New Roman" panose="02020603050405020304" pitchFamily="18" charset="0"/>
                <a:cs typeface="Times New Roman" panose="02020603050405020304" pitchFamily="18" charset="0"/>
              </a:rPr>
              <a:t>. Выбирайте свободное (ребёнок может шевелить ручками/ножками) или широкое (полезно при риске дисплазии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фиксирует ножки в разведённом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положении). Тугое пеленание может </a:t>
            </a:r>
            <a:r>
              <a:rPr lang="ru-RU" sz="2200" dirty="0">
                <a:solidFill>
                  <a:schemeClr val="accent6">
                    <a:lumMod val="50000"/>
                  </a:schemeClr>
                </a:solidFill>
                <a:latin typeface="Times New Roman" panose="02020603050405020304" pitchFamily="18" charset="0"/>
                <a:cs typeface="Times New Roman" panose="02020603050405020304" pitchFamily="18" charset="0"/>
              </a:rPr>
              <a:t>нарушать кровообращение, мешать дыханию, ограничивать развитие. Когда ребёнок начнёт активно переворачиваться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переходите на ползунки и распашонки. </a:t>
            </a:r>
            <a:endParaRPr lang="ru-RU" sz="2200" dirty="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14338" name="Picture 2" descr="https://avatars.mds.yandex.net/i?id=9668502280a10c106d46daa689823923460d969e-5224535-images-thumbs&amp;n=13"/>
          <p:cNvPicPr>
            <a:picLocks noChangeAspect="1" noChangeArrowheads="1"/>
          </p:cNvPicPr>
          <p:nvPr/>
        </p:nvPicPr>
        <p:blipFill rotWithShape="1">
          <a:blip r:embed="rId2">
            <a:extLst>
              <a:ext uri="{28A0092B-C50C-407E-A947-70E740481C1C}">
                <a14:useLocalDpi xmlns:a14="http://schemas.microsoft.com/office/drawing/2010/main" val="0"/>
              </a:ext>
            </a:extLst>
          </a:blip>
          <a:srcRect l="49501" t="48264"/>
          <a:stretch/>
        </p:blipFill>
        <p:spPr bwMode="auto">
          <a:xfrm>
            <a:off x="10401120" y="5060253"/>
            <a:ext cx="1717184" cy="1576922"/>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s://avatars.mds.yandex.net/i?id=9668502280a10c106d46daa689823923460d969e-5224535-images-thumbs&amp;n=13"/>
          <p:cNvPicPr>
            <a:picLocks noChangeAspect="1" noChangeArrowheads="1"/>
          </p:cNvPicPr>
          <p:nvPr/>
        </p:nvPicPr>
        <p:blipFill rotWithShape="1">
          <a:blip r:embed="rId2">
            <a:extLst>
              <a:ext uri="{28A0092B-C50C-407E-A947-70E740481C1C}">
                <a14:useLocalDpi xmlns:a14="http://schemas.microsoft.com/office/drawing/2010/main" val="0"/>
              </a:ext>
            </a:extLst>
          </a:blip>
          <a:srcRect t="47933" r="50499"/>
          <a:stretch/>
        </p:blipFill>
        <p:spPr bwMode="auto">
          <a:xfrm>
            <a:off x="10473027" y="3307624"/>
            <a:ext cx="1683241" cy="1586983"/>
          </a:xfrm>
          <a:prstGeom prst="rect">
            <a:avLst/>
          </a:prstGeom>
          <a:noFill/>
          <a:extLst>
            <a:ext uri="{909E8E84-426E-40DD-AFC4-6F175D3DCCD1}">
              <a14:hiddenFill xmlns:a14="http://schemas.microsoft.com/office/drawing/2010/main">
                <a:solidFill>
                  <a:srgbClr val="FFFFFF"/>
                </a:solidFill>
              </a14:hiddenFill>
            </a:ext>
          </a:extLst>
        </p:spPr>
      </p:pic>
      <p:pic>
        <p:nvPicPr>
          <p:cNvPr id="14344" name="Picture 8" descr="https://avatars.mds.yandex.net/i?id=9668502280a10c106d46daa689823923460d969e-5224535-images-thumbs&amp;n=13"/>
          <p:cNvPicPr>
            <a:picLocks noChangeAspect="1" noChangeArrowheads="1"/>
          </p:cNvPicPr>
          <p:nvPr/>
        </p:nvPicPr>
        <p:blipFill rotWithShape="1">
          <a:blip r:embed="rId2">
            <a:extLst>
              <a:ext uri="{28A0092B-C50C-407E-A947-70E740481C1C}">
                <a14:useLocalDpi xmlns:a14="http://schemas.microsoft.com/office/drawing/2010/main" val="0"/>
              </a:ext>
            </a:extLst>
          </a:blip>
          <a:srcRect l="50406" b="51163"/>
          <a:stretch/>
        </p:blipFill>
        <p:spPr bwMode="auto">
          <a:xfrm>
            <a:off x="10473027" y="1877428"/>
            <a:ext cx="1686417" cy="1488550"/>
          </a:xfrm>
          <a:prstGeom prst="rect">
            <a:avLst/>
          </a:prstGeom>
          <a:noFill/>
          <a:extLst>
            <a:ext uri="{909E8E84-426E-40DD-AFC4-6F175D3DCCD1}">
              <a14:hiddenFill xmlns:a14="http://schemas.microsoft.com/office/drawing/2010/main">
                <a:solidFill>
                  <a:srgbClr val="FFFFFF"/>
                </a:solidFill>
              </a14:hiddenFill>
            </a:ext>
          </a:extLst>
        </p:spPr>
      </p:pic>
      <p:pic>
        <p:nvPicPr>
          <p:cNvPr id="14346" name="Picture 10" descr="https://avatars.mds.yandex.net/i?id=9668502280a10c106d46daa689823923460d969e-5224535-images-thumbs&amp;n=13"/>
          <p:cNvPicPr>
            <a:picLocks noChangeAspect="1" noChangeArrowheads="1"/>
          </p:cNvPicPr>
          <p:nvPr/>
        </p:nvPicPr>
        <p:blipFill rotWithShape="1">
          <a:blip r:embed="rId2">
            <a:extLst>
              <a:ext uri="{28A0092B-C50C-407E-A947-70E740481C1C}">
                <a14:useLocalDpi xmlns:a14="http://schemas.microsoft.com/office/drawing/2010/main" val="0"/>
              </a:ext>
            </a:extLst>
          </a:blip>
          <a:srcRect r="49973" b="49848"/>
          <a:stretch/>
        </p:blipFill>
        <p:spPr bwMode="auto">
          <a:xfrm>
            <a:off x="10417175" y="348799"/>
            <a:ext cx="1701129" cy="1528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52514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1797" y="0"/>
            <a:ext cx="10908406" cy="52322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Роль </a:t>
            </a: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грудного вскармливания </a:t>
            </a: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в </a:t>
            </a: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формировании здоровья ребёнка. </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523220"/>
            <a:ext cx="12192000" cy="6186309"/>
          </a:xfrm>
          <a:prstGeom prst="rect">
            <a:avLst/>
          </a:prstGeom>
          <a:noFill/>
        </p:spPr>
        <p:txBody>
          <a:bodyPr wrap="square" rtlCol="0">
            <a:spAutoFit/>
          </a:bodyPr>
          <a:lstStyle/>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Иммунная </a:t>
            </a:r>
            <a:r>
              <a:rPr lang="ru-RU" sz="2200" dirty="0">
                <a:solidFill>
                  <a:schemeClr val="accent6">
                    <a:lumMod val="50000"/>
                  </a:schemeClr>
                </a:solidFill>
                <a:latin typeface="Times New Roman" panose="02020603050405020304" pitchFamily="18" charset="0"/>
                <a:cs typeface="Times New Roman" panose="02020603050405020304" pitchFamily="18" charset="0"/>
              </a:rPr>
              <a:t>защита. В молоке есть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антитела, </a:t>
            </a:r>
            <a:r>
              <a:rPr lang="ru-RU" sz="2200" dirty="0">
                <a:solidFill>
                  <a:schemeClr val="accent6">
                    <a:lumMod val="50000"/>
                  </a:schemeClr>
                </a:solidFill>
                <a:latin typeface="Times New Roman" panose="02020603050405020304" pitchFamily="18" charset="0"/>
                <a:cs typeface="Times New Roman" panose="02020603050405020304" pitchFamily="18" charset="0"/>
              </a:rPr>
              <a:t>лейкоциты, </a:t>
            </a:r>
            <a:r>
              <a:rPr lang="ru-RU" sz="2200" dirty="0" err="1">
                <a:solidFill>
                  <a:schemeClr val="accent6">
                    <a:lumMod val="50000"/>
                  </a:schemeClr>
                </a:solidFill>
                <a:latin typeface="Times New Roman" panose="02020603050405020304" pitchFamily="18" charset="0"/>
                <a:cs typeface="Times New Roman" panose="02020603050405020304" pitchFamily="18" charset="0"/>
              </a:rPr>
              <a:t>лактоферрин</a:t>
            </a:r>
            <a:r>
              <a:rPr lang="ru-RU" sz="2200" dirty="0">
                <a:solidFill>
                  <a:schemeClr val="accent6">
                    <a:lumMod val="50000"/>
                  </a:schemeClr>
                </a:solidFill>
                <a:latin typeface="Times New Roman" panose="02020603050405020304" pitchFamily="18" charset="0"/>
                <a:cs typeface="Times New Roman" panose="02020603050405020304" pitchFamily="18" charset="0"/>
              </a:rPr>
              <a:t>, лизоцим и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олигосахариды – они </a:t>
            </a:r>
            <a:r>
              <a:rPr lang="ru-RU" sz="2200" dirty="0">
                <a:solidFill>
                  <a:schemeClr val="accent6">
                    <a:lumMod val="50000"/>
                  </a:schemeClr>
                </a:solidFill>
                <a:latin typeface="Times New Roman" panose="02020603050405020304" pitchFamily="18" charset="0"/>
                <a:cs typeface="Times New Roman" panose="02020603050405020304" pitchFamily="18" charset="0"/>
              </a:rPr>
              <a:t>обволакивают слизистые, блокируют патогены и помогают формировать активный иммунитет. Благодаря этому дети реже болеют кишечными и респираторными инфекциями.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Поддержка </a:t>
            </a:r>
            <a:r>
              <a:rPr lang="ru-RU" sz="2200" dirty="0">
                <a:solidFill>
                  <a:schemeClr val="accent6">
                    <a:lumMod val="50000"/>
                  </a:schemeClr>
                </a:solidFill>
                <a:latin typeface="Times New Roman" panose="02020603050405020304" pitchFamily="18" charset="0"/>
                <a:cs typeface="Times New Roman" panose="02020603050405020304" pitchFamily="18" charset="0"/>
              </a:rPr>
              <a:t>пищеварения. Грудное молоко легко усваивается: в нём есть ферменты, которые облегчают расщепление нутриентов. Кроме того, оно создаёт благоприятную среду для роста полезной микрофлоры (</a:t>
            </a:r>
            <a:r>
              <a:rPr lang="ru-RU" sz="2200" dirty="0" err="1">
                <a:solidFill>
                  <a:schemeClr val="accent6">
                    <a:lumMod val="50000"/>
                  </a:schemeClr>
                </a:solidFill>
                <a:latin typeface="Times New Roman" panose="02020603050405020304" pitchFamily="18" charset="0"/>
                <a:cs typeface="Times New Roman" panose="02020603050405020304" pitchFamily="18" charset="0"/>
              </a:rPr>
              <a:t>бифидобактерий</a:t>
            </a:r>
            <a:r>
              <a:rPr lang="ru-RU" sz="2200" dirty="0">
                <a:solidFill>
                  <a:schemeClr val="accent6">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6">
                    <a:lumMod val="50000"/>
                  </a:schemeClr>
                </a:solidFill>
                <a:latin typeface="Times New Roman" panose="02020603050405020304" pitchFamily="18" charset="0"/>
                <a:cs typeface="Times New Roman" panose="02020603050405020304" pitchFamily="18" charset="0"/>
              </a:rPr>
              <a:t>лактобактерий</a:t>
            </a:r>
            <a:r>
              <a:rPr lang="ru-RU" sz="2200" dirty="0">
                <a:solidFill>
                  <a:schemeClr val="accent6">
                    <a:lumMod val="50000"/>
                  </a:schemeClr>
                </a:solidFill>
                <a:latin typeface="Times New Roman" panose="02020603050405020304" pitchFamily="18" charset="0"/>
                <a:cs typeface="Times New Roman" panose="02020603050405020304" pitchFamily="18" charset="0"/>
              </a:rPr>
              <a:t>), что </a:t>
            </a:r>
            <a:r>
              <a:rPr lang="ru-RU" sz="2200" dirty="0" err="1">
                <a:solidFill>
                  <a:schemeClr val="accent6">
                    <a:lumMod val="50000"/>
                  </a:schemeClr>
                </a:solidFill>
                <a:latin typeface="Times New Roman" panose="02020603050405020304" pitchFamily="18" charset="0"/>
                <a:cs typeface="Times New Roman" panose="02020603050405020304" pitchFamily="18" charset="0"/>
              </a:rPr>
              <a:t>профилактирует</a:t>
            </a:r>
            <a:r>
              <a:rPr lang="ru-RU" sz="2200" dirty="0">
                <a:solidFill>
                  <a:schemeClr val="accent6">
                    <a:lumMod val="50000"/>
                  </a:schemeClr>
                </a:solidFill>
                <a:latin typeface="Times New Roman" panose="02020603050405020304" pitchFamily="18" charset="0"/>
                <a:cs typeface="Times New Roman" panose="02020603050405020304" pitchFamily="18" charset="0"/>
              </a:rPr>
              <a:t> дисбактериоз.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Развитие </a:t>
            </a:r>
            <a:r>
              <a:rPr lang="ru-RU" sz="2200" dirty="0">
                <a:solidFill>
                  <a:schemeClr val="accent6">
                    <a:lumMod val="50000"/>
                  </a:schemeClr>
                </a:solidFill>
                <a:latin typeface="Times New Roman" panose="02020603050405020304" pitchFamily="18" charset="0"/>
                <a:cs typeface="Times New Roman" panose="02020603050405020304" pitchFamily="18" charset="0"/>
              </a:rPr>
              <a:t>систем организма. Состав молока меняется по мере роста ребёнка, точно подстраиваясь под его потребности. Полиненасыщенные жирные кислоты и таурин важны для созревания тканей головного мозга и формирования когнитивных навыков. Сосание груди также стимулирует развитие мышц лица, челюстей и дыхательной системы.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Профилактика </a:t>
            </a:r>
            <a:r>
              <a:rPr lang="ru-RU" sz="2200" dirty="0">
                <a:solidFill>
                  <a:schemeClr val="accent6">
                    <a:lumMod val="50000"/>
                  </a:schemeClr>
                </a:solidFill>
                <a:latin typeface="Times New Roman" panose="02020603050405020304" pitchFamily="18" charset="0"/>
                <a:cs typeface="Times New Roman" panose="02020603050405020304" pitchFamily="18" charset="0"/>
              </a:rPr>
              <a:t>хронических заболеваний. В долгосрочной перспективе грудное вскармливание снижает риск развития в будущем сердечно-сосудистых заболеваний, сахарного диабета 2-го типа, ожирения и гипертонической болезни. Также оно уменьшает вероятность аллергических заболеваний в раннем возрасте.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Эмоциональное и психическое </a:t>
            </a:r>
            <a:r>
              <a:rPr lang="ru-RU" sz="2200" dirty="0">
                <a:solidFill>
                  <a:schemeClr val="accent6">
                    <a:lumMod val="50000"/>
                  </a:schemeClr>
                </a:solidFill>
                <a:latin typeface="Times New Roman" panose="02020603050405020304" pitchFamily="18" charset="0"/>
                <a:cs typeface="Times New Roman" panose="02020603050405020304" pitchFamily="18" charset="0"/>
              </a:rPr>
              <a:t>развитие. Процесс кормления создаёт тесный физический и эмоциональный контакт с матерью (тепло, запах, сердцебиение). Это закладывает основу для чувства безопасности, базового доверия к миру, что положительно влияет на психику и социальные навыки ребёнка.  </a:t>
            </a:r>
          </a:p>
        </p:txBody>
      </p:sp>
    </p:spTree>
    <p:extLst>
      <p:ext uri="{BB962C8B-B14F-4D97-AF65-F5344CB8AC3E}">
        <p14:creationId xmlns:p14="http://schemas.microsoft.com/office/powerpoint/2010/main" val="4844581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00228" y="95346"/>
            <a:ext cx="10791544"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Вскармливание новорожденного. </a:t>
            </a: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Искусственное </a:t>
            </a: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вскармливание.</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618566"/>
            <a:ext cx="12192000" cy="6186309"/>
          </a:xfrm>
          <a:prstGeom prst="rect">
            <a:avLst/>
          </a:prstGeom>
          <a:noFill/>
        </p:spPr>
        <p:txBody>
          <a:bodyPr wrap="square" rtlCol="0">
            <a:spAutoFit/>
          </a:bodyPr>
          <a:lstStyle/>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Когда переводят. Только по рекомендации педиатра. Причины: медицинские противопоказания у мамы, недостаточная лактация, раздельное пребывание.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Смесь</a:t>
            </a:r>
            <a:r>
              <a:rPr lang="ru-RU" sz="2200" dirty="0">
                <a:solidFill>
                  <a:schemeClr val="accent6">
                    <a:lumMod val="50000"/>
                  </a:schemeClr>
                </a:solidFill>
                <a:latin typeface="Times New Roman" panose="02020603050405020304" pitchFamily="18" charset="0"/>
                <a:cs typeface="Times New Roman" panose="02020603050405020304" pitchFamily="18" charset="0"/>
              </a:rPr>
              <a:t>. Выбирайте адаптированную под возраст (цифры на упаковке: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1: 0–6 </a:t>
            </a:r>
            <a:r>
              <a:rPr lang="ru-RU" sz="2200" dirty="0">
                <a:solidFill>
                  <a:schemeClr val="accent6">
                    <a:lumMod val="50000"/>
                  </a:schemeClr>
                </a:solidFill>
                <a:latin typeface="Times New Roman" panose="02020603050405020304" pitchFamily="18" charset="0"/>
                <a:cs typeface="Times New Roman" panose="02020603050405020304" pitchFamily="18" charset="0"/>
              </a:rPr>
              <a:t>мес.,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2: </a:t>
            </a:r>
            <a:r>
              <a:rPr lang="ru-RU" sz="2200" dirty="0">
                <a:solidFill>
                  <a:schemeClr val="accent6">
                    <a:lumMod val="50000"/>
                  </a:schemeClr>
                </a:solidFill>
                <a:latin typeface="Times New Roman" panose="02020603050405020304" pitchFamily="18" charset="0"/>
                <a:cs typeface="Times New Roman" panose="02020603050405020304" pitchFamily="18" charset="0"/>
              </a:rPr>
              <a:t>6–12 мес.). При особенностях здоровья (аллергия, срыгивания, </a:t>
            </a:r>
            <a:r>
              <a:rPr lang="ru-RU" sz="2200" dirty="0" err="1">
                <a:solidFill>
                  <a:schemeClr val="accent6">
                    <a:lumMod val="50000"/>
                  </a:schemeClr>
                </a:solidFill>
                <a:latin typeface="Times New Roman" panose="02020603050405020304" pitchFamily="18" charset="0"/>
                <a:cs typeface="Times New Roman" panose="02020603050405020304" pitchFamily="18" charset="0"/>
              </a:rPr>
              <a:t>лактазная</a:t>
            </a:r>
            <a:r>
              <a:rPr lang="ru-RU" sz="2200" dirty="0">
                <a:solidFill>
                  <a:schemeClr val="accent6">
                    <a:lumMod val="50000"/>
                  </a:schemeClr>
                </a:solidFill>
                <a:latin typeface="Times New Roman" panose="02020603050405020304" pitchFamily="18" charset="0"/>
                <a:cs typeface="Times New Roman" panose="02020603050405020304" pitchFamily="18" charset="0"/>
              </a:rPr>
              <a:t> недостаточность)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только </a:t>
            </a:r>
            <a:r>
              <a:rPr lang="ru-RU" sz="2200" dirty="0">
                <a:solidFill>
                  <a:schemeClr val="accent6">
                    <a:lumMod val="50000"/>
                  </a:schemeClr>
                </a:solidFill>
                <a:latin typeface="Times New Roman" panose="02020603050405020304" pitchFamily="18" charset="0"/>
                <a:cs typeface="Times New Roman" panose="02020603050405020304" pitchFamily="18" charset="0"/>
              </a:rPr>
              <a:t>по назначению врача (</a:t>
            </a:r>
            <a:r>
              <a:rPr lang="ru-RU" sz="2200" dirty="0" err="1">
                <a:solidFill>
                  <a:schemeClr val="accent6">
                    <a:lumMod val="50000"/>
                  </a:schemeClr>
                </a:solidFill>
                <a:latin typeface="Times New Roman" panose="02020603050405020304" pitchFamily="18" charset="0"/>
                <a:cs typeface="Times New Roman" panose="02020603050405020304" pitchFamily="18" charset="0"/>
              </a:rPr>
              <a:t>гипоаллергенные</a:t>
            </a:r>
            <a:r>
              <a:rPr lang="ru-RU" sz="2200" dirty="0">
                <a:solidFill>
                  <a:schemeClr val="accent6">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6">
                    <a:lumMod val="50000"/>
                  </a:schemeClr>
                </a:solidFill>
                <a:latin typeface="Times New Roman" panose="02020603050405020304" pitchFamily="18" charset="0"/>
                <a:cs typeface="Times New Roman" panose="02020603050405020304" pitchFamily="18" charset="0"/>
              </a:rPr>
              <a:t>антирефлюксные</a:t>
            </a:r>
            <a:r>
              <a:rPr lang="ru-RU" sz="2200" dirty="0">
                <a:solidFill>
                  <a:schemeClr val="accent6">
                    <a:lumMod val="50000"/>
                  </a:schemeClr>
                </a:solidFill>
                <a:latin typeface="Times New Roman" panose="02020603050405020304" pitchFamily="18" charset="0"/>
                <a:cs typeface="Times New Roman" panose="02020603050405020304" pitchFamily="18" charset="0"/>
              </a:rPr>
              <a:t>, </a:t>
            </a:r>
            <a:r>
              <a:rPr lang="ru-RU" sz="2200" dirty="0" err="1">
                <a:solidFill>
                  <a:schemeClr val="accent6">
                    <a:lumMod val="50000"/>
                  </a:schemeClr>
                </a:solidFill>
                <a:latin typeface="Times New Roman" panose="02020603050405020304" pitchFamily="18" charset="0"/>
                <a:cs typeface="Times New Roman" panose="02020603050405020304" pitchFamily="18" charset="0"/>
              </a:rPr>
              <a:t>безлактозные</a:t>
            </a:r>
            <a:r>
              <a:rPr lang="ru-RU" sz="2200" dirty="0">
                <a:solidFill>
                  <a:schemeClr val="accent6">
                    <a:lumMod val="50000"/>
                  </a:schemeClr>
                </a:solidFill>
                <a:latin typeface="Times New Roman" panose="02020603050405020304" pitchFamily="18" charset="0"/>
                <a:cs typeface="Times New Roman" panose="02020603050405020304" pitchFamily="18" charset="0"/>
              </a:rPr>
              <a:t> и др.).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Объём</a:t>
            </a:r>
            <a:r>
              <a:rPr lang="ru-RU" sz="2200" dirty="0">
                <a:solidFill>
                  <a:schemeClr val="accent6">
                    <a:lumMod val="50000"/>
                  </a:schemeClr>
                </a:solidFill>
                <a:latin typeface="Times New Roman" panose="02020603050405020304" pitchFamily="18" charset="0"/>
                <a:cs typeface="Times New Roman" panose="02020603050405020304" pitchFamily="18" charset="0"/>
              </a:rPr>
              <a:t>. Рассчитывают по весу: до 2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месяцев </a:t>
            </a:r>
            <a:r>
              <a:rPr lang="ru-RU" sz="2200" dirty="0">
                <a:solidFill>
                  <a:schemeClr val="accent6">
                    <a:lumMod val="50000"/>
                  </a:schemeClr>
                </a:solidFill>
                <a:latin typeface="Times New Roman" panose="02020603050405020304" pitchFamily="18" charset="0"/>
                <a:cs typeface="Times New Roman" panose="02020603050405020304" pitchFamily="18" charset="0"/>
              </a:rPr>
              <a:t>–</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примерно 1/5 массы тела, 2–4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месяцев </a:t>
            </a:r>
            <a:r>
              <a:rPr lang="ru-RU" sz="2200" dirty="0">
                <a:solidFill>
                  <a:schemeClr val="accent6">
                    <a:lumMod val="50000"/>
                  </a:schemeClr>
                </a:solidFill>
                <a:latin typeface="Times New Roman" panose="02020603050405020304" pitchFamily="18" charset="0"/>
                <a:cs typeface="Times New Roman" panose="02020603050405020304" pitchFamily="18" charset="0"/>
              </a:rPr>
              <a:t>–</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1/6, 4–6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месяцев </a:t>
            </a:r>
            <a:r>
              <a:rPr lang="ru-RU" sz="2200" dirty="0">
                <a:solidFill>
                  <a:schemeClr val="accent6">
                    <a:lumMod val="50000"/>
                  </a:schemeClr>
                </a:solidFill>
                <a:latin typeface="Times New Roman" panose="02020603050405020304" pitchFamily="18" charset="0"/>
                <a:cs typeface="Times New Roman" panose="02020603050405020304" pitchFamily="18" charset="0"/>
              </a:rPr>
              <a:t>–</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1/7, старше 6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месяцев </a:t>
            </a:r>
            <a:r>
              <a:rPr lang="ru-RU" sz="2200" dirty="0">
                <a:solidFill>
                  <a:schemeClr val="accent6">
                    <a:lumMod val="50000"/>
                  </a:schemeClr>
                </a:solidFill>
                <a:latin typeface="Times New Roman" panose="02020603050405020304" pitchFamily="18" charset="0"/>
                <a:cs typeface="Times New Roman" panose="02020603050405020304" pitchFamily="18" charset="0"/>
              </a:rPr>
              <a:t>–</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1/8–1/9. На одно кормление суточный объём делят на число кормлений.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Режим</a:t>
            </a:r>
            <a:r>
              <a:rPr lang="ru-RU" sz="2200" dirty="0">
                <a:solidFill>
                  <a:schemeClr val="accent6">
                    <a:lumMod val="50000"/>
                  </a:schemeClr>
                </a:solidFill>
                <a:latin typeface="Times New Roman" panose="02020603050405020304" pitchFamily="18" charset="0"/>
                <a:cs typeface="Times New Roman" panose="02020603050405020304" pitchFamily="18" charset="0"/>
              </a:rPr>
              <a:t>. В первые месяцы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6–7 раз в сутки с интервалом около 3–3,5 часа (возможен 6-часовой ночной перерыв</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Приготовление. Строго по инструкции на упаковке. Вода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кипячёная, температура ~37–38 °C. Готовьте непосредственно перед кормлением.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Гигиена</a:t>
            </a:r>
            <a:r>
              <a:rPr lang="ru-RU" sz="2200" dirty="0">
                <a:solidFill>
                  <a:schemeClr val="accent6">
                    <a:lumMod val="50000"/>
                  </a:schemeClr>
                </a:solidFill>
                <a:latin typeface="Times New Roman" panose="02020603050405020304" pitchFamily="18" charset="0"/>
                <a:cs typeface="Times New Roman" panose="02020603050405020304" pitchFamily="18" charset="0"/>
              </a:rPr>
              <a:t>. Мойте руки, стерилизуйте бутылочку и соску. Не используйте остатки смеси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после контакта со слюной в ней размножаются бактерии.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Во </a:t>
            </a:r>
            <a:r>
              <a:rPr lang="ru-RU" sz="2200" dirty="0">
                <a:solidFill>
                  <a:schemeClr val="accent6">
                    <a:lumMod val="50000"/>
                  </a:schemeClr>
                </a:solidFill>
                <a:latin typeface="Times New Roman" panose="02020603050405020304" pitchFamily="18" charset="0"/>
                <a:cs typeface="Times New Roman" panose="02020603050405020304" pitchFamily="18" charset="0"/>
              </a:rPr>
              <a:t>время кормления. Держите бутылочку под углом, чтобы соска была заполнена (иначе ребёнок заглотит воздух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это провоцирует срыгивания). Делайте перерывы, чтобы малыш мог отрыгнуть. </a:t>
            </a:r>
            <a:endParaRPr lang="ru-RU" sz="22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endParaRPr lang="ru-RU" sz="22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70003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00228" y="95346"/>
            <a:ext cx="10791544"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Вскармливание новорожденного. </a:t>
            </a: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Искусственное </a:t>
            </a: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вскармливание.</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618566"/>
            <a:ext cx="12192000" cy="4832092"/>
          </a:xfrm>
          <a:prstGeom prst="rect">
            <a:avLst/>
          </a:prstGeom>
          <a:noFill/>
        </p:spPr>
        <p:txBody>
          <a:bodyPr wrap="square" rtlCol="0">
            <a:spAutoFit/>
          </a:bodyPr>
          <a:lstStyle/>
          <a:p>
            <a:pPr marL="342900" indent="-342900" algn="ctr">
              <a:buFont typeface="Arial" panose="020B0604020202020204" pitchFamily="34" charset="0"/>
              <a:buChar char="•"/>
            </a:pPr>
            <a:r>
              <a:rPr lang="ru-RU" sz="2200" dirty="0" err="1">
                <a:solidFill>
                  <a:schemeClr val="accent6">
                    <a:lumMod val="50000"/>
                  </a:schemeClr>
                </a:solidFill>
                <a:latin typeface="Times New Roman" panose="02020603050405020304" pitchFamily="18" charset="0"/>
                <a:cs typeface="Times New Roman" panose="02020603050405020304" pitchFamily="18" charset="0"/>
              </a:rPr>
              <a:t>Допаивание</a:t>
            </a:r>
            <a:r>
              <a:rPr lang="ru-RU" sz="2200" dirty="0">
                <a:solidFill>
                  <a:schemeClr val="accent6">
                    <a:lumMod val="50000"/>
                  </a:schemeClr>
                </a:solidFill>
                <a:latin typeface="Times New Roman" panose="02020603050405020304" pitchFamily="18" charset="0"/>
                <a:cs typeface="Times New Roman" panose="02020603050405020304" pitchFamily="18" charset="0"/>
              </a:rPr>
              <a:t>. При искусственном вскармливании воду дают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дополнительно – примерно </a:t>
            </a:r>
            <a:r>
              <a:rPr lang="ru-RU" sz="2200" dirty="0">
                <a:solidFill>
                  <a:schemeClr val="accent6">
                    <a:lumMod val="50000"/>
                  </a:schemeClr>
                </a:solidFill>
                <a:latin typeface="Times New Roman" panose="02020603050405020304" pitchFamily="18" charset="0"/>
                <a:cs typeface="Times New Roman" panose="02020603050405020304" pitchFamily="18" charset="0"/>
              </a:rPr>
              <a:t>80–100 мл в сутки. Лучше давать в середине промежутка между кормлениями или через 10–15 минут после еды.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Наблюдение</a:t>
            </a:r>
            <a:r>
              <a:rPr lang="ru-RU" sz="2200" dirty="0">
                <a:solidFill>
                  <a:schemeClr val="accent6">
                    <a:lumMod val="50000"/>
                  </a:schemeClr>
                </a:solidFill>
                <a:latin typeface="Times New Roman" panose="02020603050405020304" pitchFamily="18" charset="0"/>
                <a:cs typeface="Times New Roman" panose="02020603050405020304" pitchFamily="18" charset="0"/>
              </a:rPr>
              <a:t>. Следите за реакцией: нет ли сыпи, изменений стула, </a:t>
            </a:r>
            <a:r>
              <a:rPr lang="ru-RU" sz="2200" dirty="0" err="1">
                <a:solidFill>
                  <a:schemeClr val="accent6">
                    <a:lumMod val="50000"/>
                  </a:schemeClr>
                </a:solidFill>
                <a:latin typeface="Times New Roman" panose="02020603050405020304" pitchFamily="18" charset="0"/>
                <a:cs typeface="Times New Roman" panose="02020603050405020304" pitchFamily="18" charset="0"/>
              </a:rPr>
              <a:t>срыгиваний</a:t>
            </a:r>
            <a:r>
              <a:rPr lang="ru-RU" sz="2200" dirty="0">
                <a:solidFill>
                  <a:schemeClr val="accent6">
                    <a:lumMod val="50000"/>
                  </a:schemeClr>
                </a:solidFill>
                <a:latin typeface="Times New Roman" panose="02020603050405020304" pitchFamily="18" charset="0"/>
                <a:cs typeface="Times New Roman" panose="02020603050405020304" pitchFamily="18" charset="0"/>
              </a:rPr>
              <a:t>. Если появились признаки непереносимости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сообщите педиатру, возможно, потребуется сменить смесь.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Прикорм</a:t>
            </a:r>
            <a:r>
              <a:rPr lang="ru-RU" sz="2200" dirty="0">
                <a:solidFill>
                  <a:schemeClr val="accent6">
                    <a:lumMod val="50000"/>
                  </a:schemeClr>
                </a:solidFill>
                <a:latin typeface="Times New Roman" panose="02020603050405020304" pitchFamily="18" charset="0"/>
                <a:cs typeface="Times New Roman" panose="02020603050405020304" pitchFamily="18" charset="0"/>
              </a:rPr>
              <a:t>. Вводят примерно в 4–6 месяцев, как и при грудном вскармливании. </a:t>
            </a:r>
            <a:endParaRPr lang="ru-RU" sz="22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endParaRPr lang="ru-RU" sz="2200" dirty="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200" b="1" dirty="0" smtClean="0">
                <a:solidFill>
                  <a:schemeClr val="accent6">
                    <a:lumMod val="50000"/>
                  </a:schemeClr>
                </a:solidFill>
                <a:latin typeface="Times New Roman" panose="02020603050405020304" pitchFamily="18" charset="0"/>
                <a:cs typeface="Times New Roman" panose="02020603050405020304" pitchFamily="18" charset="0"/>
              </a:rPr>
              <a:t>Даже </a:t>
            </a:r>
            <a:r>
              <a:rPr lang="ru-RU" sz="2200" b="1" dirty="0">
                <a:solidFill>
                  <a:schemeClr val="accent6">
                    <a:lumMod val="50000"/>
                  </a:schemeClr>
                </a:solidFill>
                <a:latin typeface="Times New Roman" panose="02020603050405020304" pitchFamily="18" charset="0"/>
                <a:cs typeface="Times New Roman" panose="02020603050405020304" pitchFamily="18" charset="0"/>
              </a:rPr>
              <a:t>если вы следуете этим правилам, регулярно показывайте малыша педиатру. Врач будет контролировать прибавку в весе, развитие и при необходимости скорректирует схему. </a:t>
            </a:r>
            <a:endParaRPr lang="ru-RU" sz="2200" b="1"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endParaRPr lang="ru-RU" sz="2200" b="1" dirty="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По возможности желательно кормить грудью,</a:t>
            </a:r>
          </a:p>
          <a:p>
            <a:pPr algn="ct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Рекомендуется </a:t>
            </a:r>
            <a:r>
              <a:rPr lang="ru-RU" sz="2200" dirty="0">
                <a:solidFill>
                  <a:schemeClr val="accent6">
                    <a:lumMod val="50000"/>
                  </a:schemeClr>
                </a:solidFill>
                <a:latin typeface="Times New Roman" panose="02020603050405020304" pitchFamily="18" charset="0"/>
                <a:cs typeface="Times New Roman" panose="02020603050405020304" pitchFamily="18" charset="0"/>
              </a:rPr>
              <a:t>начинать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грудное вскармливание в </a:t>
            </a:r>
            <a:r>
              <a:rPr lang="ru-RU" sz="2200" dirty="0">
                <a:solidFill>
                  <a:schemeClr val="accent6">
                    <a:lumMod val="50000"/>
                  </a:schemeClr>
                </a:solidFill>
                <a:latin typeface="Times New Roman" panose="02020603050405020304" pitchFamily="18" charset="0"/>
                <a:cs typeface="Times New Roman" panose="02020603050405020304" pitchFamily="18" charset="0"/>
              </a:rPr>
              <a:t>течение первого часа после родов, поддерживать исключительно грудное вскармливание до 6 месяцев, а затем продолжать вместе с прикормом как минимум до 1–1,5 лет, а при желании матери и ребёнка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до 2 лет и дольше.</a:t>
            </a:r>
          </a:p>
        </p:txBody>
      </p:sp>
      <p:pic>
        <p:nvPicPr>
          <p:cNvPr id="19458" name="Picture 2" descr="https://avatars.mds.yandex.net/i?id=6f6609ac38fcce4a01ae9bddfd0f325bcea5920b-8310482-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9698821" y="5280338"/>
            <a:ext cx="2327950" cy="15519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9460" name="Picture 4" descr="https://avatars.mds.yandex.net/i?id=b483d10508411238277a88bfdbfdf514fe1ddbb7-5207283-images-thumbs&amp;n=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65" y="5370140"/>
            <a:ext cx="2058541" cy="137236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9464" name="Picture 8" descr="https://avatars.mds.yandex.net/i?id=75b01a63733f6fcae42226454b995566cb157d4f-5234597-images-thumbs&amp;n=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6430" y="5370140"/>
            <a:ext cx="2639140" cy="147901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66109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28473" y="0"/>
            <a:ext cx="6935105"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Техника прикладывания ребёнка к груди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28737" y="523220"/>
            <a:ext cx="11934576" cy="4154984"/>
          </a:xfrm>
          <a:prstGeom prst="rect">
            <a:avLst/>
          </a:prstGeom>
          <a:noFill/>
        </p:spPr>
        <p:txBody>
          <a:bodyPr wrap="square" rtlCol="0">
            <a:spAutoFit/>
          </a:bodyPr>
          <a:lstStyle/>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Раннее прикладывание. По рекомендациям ВОЗ, здорового новорождённого желательно приложить к груди в первый час после родов. Это помогает быстрее запустить лактацию и укрепляет связь мамы и малыша.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Кормление </a:t>
            </a:r>
            <a:r>
              <a:rPr lang="ru-RU" sz="2400" dirty="0">
                <a:solidFill>
                  <a:schemeClr val="accent6">
                    <a:lumMod val="50000"/>
                  </a:schemeClr>
                </a:solidFill>
                <a:latin typeface="Times New Roman" panose="02020603050405020304" pitchFamily="18" charset="0"/>
                <a:cs typeface="Times New Roman" panose="02020603050405020304" pitchFamily="18" charset="0"/>
              </a:rPr>
              <a:t>по требованию. Не по жёсткому расписанию, а когда ребёнок проявляет признаки голода (покраснение щёчек, причмокивание, поисковые движения). В первые недели малыш может требовать грудь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часто – примерно </a:t>
            </a:r>
            <a:r>
              <a:rPr lang="ru-RU" sz="2400" dirty="0">
                <a:solidFill>
                  <a:schemeClr val="accent6">
                    <a:lumMod val="50000"/>
                  </a:schemeClr>
                </a:solidFill>
                <a:latin typeface="Times New Roman" panose="02020603050405020304" pitchFamily="18" charset="0"/>
                <a:cs typeface="Times New Roman" panose="02020603050405020304" pitchFamily="18" charset="0"/>
              </a:rPr>
              <a:t>8–12 раз в сутки.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Правильный </a:t>
            </a:r>
            <a:r>
              <a:rPr lang="ru-RU" sz="2400" dirty="0">
                <a:solidFill>
                  <a:schemeClr val="accent6">
                    <a:lumMod val="50000"/>
                  </a:schemeClr>
                </a:solidFill>
                <a:latin typeface="Times New Roman" panose="02020603050405020304" pitchFamily="18" charset="0"/>
                <a:cs typeface="Times New Roman" panose="02020603050405020304" pitchFamily="18" charset="0"/>
              </a:rPr>
              <a:t>захват. Ребёнок должен обхватывать губами не только сосок, но и большую часть ареолы (тёмного участка вокруг соска). При этом его подбородок плотно прижат к груди мамы, а нос не сдавлен — чтобы малыш мог свободно дышать. Если захват верный, сосание ритмичное, слышно глотание, а маме кормление не причиняет боли.</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4" name="Picture 2" descr="https://avatars.mds.yandex.net/i?id=7ea4055df8070cd12827816b99c156a7c6399d26-5876454-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3570" y="4678204"/>
            <a:ext cx="3210618" cy="21337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32796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28480" y="185498"/>
            <a:ext cx="6935104"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dirty="0">
                <a:ln/>
                <a:solidFill>
                  <a:srgbClr val="00B050"/>
                </a:solidFill>
                <a:latin typeface="Times New Roman" panose="02020603050405020304" pitchFamily="18" charset="0"/>
                <a:cs typeface="Times New Roman" panose="02020603050405020304" pitchFamily="18" charset="0"/>
              </a:rPr>
              <a:t>Техника прикладывания ребёнка к груди</a:t>
            </a:r>
          </a:p>
        </p:txBody>
      </p:sp>
      <p:pic>
        <p:nvPicPr>
          <p:cNvPr id="4098" name="Picture 2" descr="https://avatars.mds.yandex.net/i?id=e5a0a81a3c36a5fb8a871764620c5c286736dc4c-10310841-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654" y="851625"/>
            <a:ext cx="11370693" cy="5709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09970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84108" y="0"/>
            <a:ext cx="10023834"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Приёмы массажа и элементы гимнастики у новорожденного</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28737" y="523220"/>
            <a:ext cx="11934576" cy="3416320"/>
          </a:xfrm>
          <a:prstGeom prst="rect">
            <a:avLst/>
          </a:prstGeom>
          <a:noFill/>
        </p:spPr>
        <p:txBody>
          <a:bodyPr wrap="square" rtlCol="0">
            <a:spAutoFit/>
          </a:bodyPr>
          <a:lstStyle/>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Поглаживание. Основной приём. Движения плавные, от центра тела к периферии (к рукам и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ногам) – улучшают </a:t>
            </a:r>
            <a:r>
              <a:rPr lang="ru-RU" sz="2400" dirty="0">
                <a:solidFill>
                  <a:schemeClr val="accent6">
                    <a:lumMod val="50000"/>
                  </a:schemeClr>
                </a:solidFill>
                <a:latin typeface="Times New Roman" panose="02020603050405020304" pitchFamily="18" charset="0"/>
                <a:cs typeface="Times New Roman" panose="02020603050405020304" pitchFamily="18" charset="0"/>
              </a:rPr>
              <a:t>кровообращение, расслабляют мышцы.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Растирание</a:t>
            </a:r>
            <a:r>
              <a:rPr lang="ru-RU" sz="2400" dirty="0">
                <a:solidFill>
                  <a:schemeClr val="accent6">
                    <a:lumMod val="50000"/>
                  </a:schemeClr>
                </a:solidFill>
                <a:latin typeface="Times New Roman" panose="02020603050405020304" pitchFamily="18" charset="0"/>
                <a:cs typeface="Times New Roman" panose="02020603050405020304" pitchFamily="18" charset="0"/>
              </a:rPr>
              <a:t>. Лёгкие круговые или продольные движения с небольшой амплитудой. Помогают «разогреть» мышцы.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Разминание</a:t>
            </a:r>
            <a:r>
              <a:rPr lang="ru-RU" sz="2400" dirty="0">
                <a:solidFill>
                  <a:schemeClr val="accent6">
                    <a:lumMod val="50000"/>
                  </a:schemeClr>
                </a:solidFill>
                <a:latin typeface="Times New Roman" panose="02020603050405020304" pitchFamily="18" charset="0"/>
                <a:cs typeface="Times New Roman" panose="02020603050405020304" pitchFamily="18" charset="0"/>
              </a:rPr>
              <a:t>. Очень деликатное: аккуратно захватываете мышцу между пальцами и мягко разминаете. Укрепляет тонус, стимулирует кровоток.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Постукивание/похлопывание</a:t>
            </a:r>
            <a:r>
              <a:rPr lang="ru-RU" sz="2400" dirty="0">
                <a:solidFill>
                  <a:schemeClr val="accent6">
                    <a:lumMod val="50000"/>
                  </a:schemeClr>
                </a:solidFill>
                <a:latin typeface="Times New Roman" panose="02020603050405020304" pitchFamily="18" charset="0"/>
                <a:cs typeface="Times New Roman" panose="02020603050405020304" pitchFamily="18" charset="0"/>
              </a:rPr>
              <a:t>. Лёгкие постукивания кончиками пальцев или ребром ладони. Активизируют нервную систему.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Вибрация</a:t>
            </a:r>
            <a:r>
              <a:rPr lang="ru-RU" sz="2400" dirty="0">
                <a:solidFill>
                  <a:schemeClr val="accent6">
                    <a:lumMod val="50000"/>
                  </a:schemeClr>
                </a:solidFill>
                <a:latin typeface="Times New Roman" panose="02020603050405020304" pitchFamily="18" charset="0"/>
                <a:cs typeface="Times New Roman" panose="02020603050405020304" pitchFamily="18" charset="0"/>
              </a:rPr>
              <a:t>. Очень мягкое, непродолжительное потряхивание участка тела. </a:t>
            </a:r>
          </a:p>
        </p:txBody>
      </p:sp>
    </p:spTree>
    <p:extLst>
      <p:ext uri="{BB962C8B-B14F-4D97-AF65-F5344CB8AC3E}">
        <p14:creationId xmlns:p14="http://schemas.microsoft.com/office/powerpoint/2010/main" val="11920663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84108" y="0"/>
            <a:ext cx="10023834"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Приёмы массажа и элементы гимнастики у новорожденного</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28737" y="523220"/>
            <a:ext cx="11934576" cy="3046988"/>
          </a:xfrm>
          <a:prstGeom prst="rect">
            <a:avLst/>
          </a:prstGeom>
          <a:noFill/>
        </p:spPr>
        <p:txBody>
          <a:bodyPr wrap="square" rtlCol="0">
            <a:spAutoFit/>
          </a:bodyPr>
          <a:lstStyle/>
          <a:p>
            <a:pPr algn="ct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По </a:t>
            </a:r>
            <a:r>
              <a:rPr lang="ru-RU" sz="2400" b="1" dirty="0">
                <a:solidFill>
                  <a:schemeClr val="accent6">
                    <a:lumMod val="50000"/>
                  </a:schemeClr>
                </a:solidFill>
                <a:latin typeface="Times New Roman" panose="02020603050405020304" pitchFamily="18" charset="0"/>
                <a:cs typeface="Times New Roman" panose="02020603050405020304" pitchFamily="18" charset="0"/>
              </a:rPr>
              <a:t>зонам:</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Ножки: от стопы к бедру (поглаживания, лёгкое растирание), не затрагивая внутреннюю поверхность бедра.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Ручки</a:t>
            </a:r>
            <a:r>
              <a:rPr lang="ru-RU" sz="2400" dirty="0">
                <a:solidFill>
                  <a:schemeClr val="accent6">
                    <a:lumMod val="50000"/>
                  </a:schemeClr>
                </a:solidFill>
                <a:latin typeface="Times New Roman" panose="02020603050405020304" pitchFamily="18" charset="0"/>
                <a:cs typeface="Times New Roman" panose="02020603050405020304" pitchFamily="18" charset="0"/>
              </a:rPr>
              <a:t>: от кисти к плечу, аккуратно прорабатывая каждый пальчик.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Живот</a:t>
            </a:r>
            <a:r>
              <a:rPr lang="ru-RU" sz="2400" dirty="0">
                <a:solidFill>
                  <a:schemeClr val="accent6">
                    <a:lumMod val="50000"/>
                  </a:schemeClr>
                </a:solidFill>
                <a:latin typeface="Times New Roman" panose="02020603050405020304" pitchFamily="18" charset="0"/>
                <a:cs typeface="Times New Roman" panose="02020603050405020304" pitchFamily="18" charset="0"/>
              </a:rPr>
              <a:t>: круговые движения по часовой стрелке (помогает работе кишечника).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Спина</a:t>
            </a:r>
            <a:r>
              <a:rPr lang="ru-RU" sz="2400" dirty="0">
                <a:solidFill>
                  <a:schemeClr val="accent6">
                    <a:lumMod val="50000"/>
                  </a:schemeClr>
                </a:solidFill>
                <a:latin typeface="Times New Roman" panose="02020603050405020304" pitchFamily="18" charset="0"/>
                <a:cs typeface="Times New Roman" panose="02020603050405020304" pitchFamily="18" charset="0"/>
              </a:rPr>
              <a:t>: поглаживания и лёгкие растирания от ягодиц к плечам.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Важно</a:t>
            </a:r>
            <a:r>
              <a:rPr lang="ru-RU" sz="2400" b="1" dirty="0">
                <a:solidFill>
                  <a:schemeClr val="accent6">
                    <a:lumMod val="50000"/>
                  </a:schemeClr>
                </a:solidFill>
                <a:latin typeface="Times New Roman" panose="02020603050405020304" pitchFamily="18" charset="0"/>
                <a:cs typeface="Times New Roman" panose="02020603050405020304" pitchFamily="18" charset="0"/>
              </a:rPr>
              <a:t>: не затрагивайте позвоночник.</a:t>
            </a:r>
            <a:endParaRPr lang="ru-RU" sz="2400" b="1" dirty="0" smtClean="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81527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84108" y="0"/>
            <a:ext cx="10023834"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Приёмы массажа и элементы гимнастики у новорожденного</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28737" y="523220"/>
            <a:ext cx="11934576" cy="7109639"/>
          </a:xfrm>
          <a:prstGeom prst="rect">
            <a:avLst/>
          </a:prstGeom>
          <a:noFill/>
        </p:spPr>
        <p:txBody>
          <a:bodyPr wrap="square" rtlCol="0">
            <a:spAutoFit/>
          </a:bodyPr>
          <a:lstStyle/>
          <a:p>
            <a:pPr algn="ctr"/>
            <a:r>
              <a:rPr lang="ru-RU" sz="2400" b="1" dirty="0">
                <a:solidFill>
                  <a:schemeClr val="accent6">
                    <a:lumMod val="50000"/>
                  </a:schemeClr>
                </a:solidFill>
                <a:latin typeface="Times New Roman" panose="02020603050405020304" pitchFamily="18" charset="0"/>
                <a:cs typeface="Times New Roman" panose="02020603050405020304" pitchFamily="18" charset="0"/>
              </a:rPr>
              <a:t>Элементы гимнастики</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Укладывание на живот. Положите малыша на живот на короткое время (1–2 минуты), когда он бодрствует. Руки ребёнка должны быть под грудью, лицо слегка повёрнуто в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сторону – это </a:t>
            </a:r>
            <a:r>
              <a:rPr lang="ru-RU" sz="2400" dirty="0">
                <a:solidFill>
                  <a:schemeClr val="accent6">
                    <a:lumMod val="50000"/>
                  </a:schemeClr>
                </a:solidFill>
                <a:latin typeface="Times New Roman" panose="02020603050405020304" pitchFamily="18" charset="0"/>
                <a:cs typeface="Times New Roman" panose="02020603050405020304" pitchFamily="18" charset="0"/>
              </a:rPr>
              <a:t>активирует защитный рефлекс и укрепляет мышцы спины.</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Сгибание и разгибание стоп. Аккуратно нажимайте на ступню у основания пальчиков — малыш рефлекторно согнет стопу. Лёгкое нажатие на пятку (в области ахиллова сухожилия) или похлопывание по подошве стимулирует разгибание.</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Рефлекторное ползание. Уложите малыша на животик в позицию «лягушки» (бедра подтянуты к животу, голени — к бёдрам). Уприте ладони в ступни и слегка надавите — ребёнок сделает рефлекторные попытки оттолкнуться и ползти.</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Сгибание и разгибание рук. Дайте малышу ухватиться за ваши большие пальцы и поочерёдно выполняйте круговые движения, сгибая и разгибая ручки в локтях.</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Поворот со спины на живот. Возьмите малыша за кисть и мягко помогайте ему переворачиваться.</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«Положение пловца». Положите малыша на живот, поддерживая под грудной клеткой так, чтобы он мог свободно двигать руками и ногами. В этом положении ребёнок инстинктивно начнёт выполнять движения, напоминающие плавание.</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Скользящие шаги. Когда малыш лежит на спине, возьмите его за стопы и мягко имитируйте движение ног, как будто он шагает по поверхности.</a:t>
            </a:r>
          </a:p>
        </p:txBody>
      </p:sp>
    </p:spTree>
    <p:extLst>
      <p:ext uri="{BB962C8B-B14F-4D97-AF65-F5344CB8AC3E}">
        <p14:creationId xmlns:p14="http://schemas.microsoft.com/office/powerpoint/2010/main" val="33599710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84108" y="0"/>
            <a:ext cx="10023834"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Приёмы массажа и элементы гимнастики у новорожденного</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28737" y="523220"/>
            <a:ext cx="11934576" cy="5632311"/>
          </a:xfrm>
          <a:prstGeom prst="rect">
            <a:avLst/>
          </a:prstGeom>
          <a:noFill/>
        </p:spPr>
        <p:txBody>
          <a:bodyPr wrap="square" rtlCol="0">
            <a:spAutoFit/>
          </a:bodyPr>
          <a:lstStyle/>
          <a:p>
            <a:pPr algn="ctr"/>
            <a:r>
              <a:rPr lang="ru-RU" sz="2400" b="1" dirty="0">
                <a:solidFill>
                  <a:schemeClr val="accent6">
                    <a:lumMod val="50000"/>
                  </a:schemeClr>
                </a:solidFill>
                <a:latin typeface="Times New Roman" panose="02020603050405020304" pitchFamily="18" charset="0"/>
                <a:cs typeface="Times New Roman" panose="02020603050405020304" pitchFamily="18" charset="0"/>
              </a:rPr>
              <a:t>Элементы гимнастики</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Укладывание на живот. Положите малыша на живот на короткое время (1–2 минуты), когда он бодрствует. Руки ребёнка должны быть под грудью, лицо слегка повёрнуто в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сторону – это </a:t>
            </a:r>
            <a:r>
              <a:rPr lang="ru-RU" sz="2400" dirty="0">
                <a:solidFill>
                  <a:schemeClr val="accent6">
                    <a:lumMod val="50000"/>
                  </a:schemeClr>
                </a:solidFill>
                <a:latin typeface="Times New Roman" panose="02020603050405020304" pitchFamily="18" charset="0"/>
                <a:cs typeface="Times New Roman" panose="02020603050405020304" pitchFamily="18" charset="0"/>
              </a:rPr>
              <a:t>активирует защитный рефлекс и укрепляет мышцы спины.</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Сгибание и разгибание стоп. Аккуратно нажимайте на ступню у основания пальчиков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малыш рефлекторно согнет стопу. Лёгкое нажатие на пятку (в области ахиллова сухожилия) или похлопывание по подошве стимулирует разгибание.</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Рефлекторное ползание. Уложите малыша на животик в позицию «лягушки» (бедра подтянуты к животу, голени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к бёдрам). Уприте ладони в ступни и слегка надавите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ребёнок сделает рефлекторные попытки оттолкнуться и ползти.</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Сгибание и разгибание рук. Дайте малышу ухватиться за ваши большие пальцы и поочерёдно выполняйте круговые движения, сгибая и разгибая ручки в локтях.</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Поворот со спины на живот. Возьмите малыша за кисть и мягко помогайте ему переворачиваться.</a:t>
            </a:r>
          </a:p>
          <a:p>
            <a:pPr algn="ct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45938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84108" y="0"/>
            <a:ext cx="10023834"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Приёмы массажа и элементы гимнастики у новорожденного</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28737" y="523220"/>
            <a:ext cx="11934576" cy="2308324"/>
          </a:xfrm>
          <a:prstGeom prst="rect">
            <a:avLst/>
          </a:prstGeom>
          <a:noFill/>
        </p:spPr>
        <p:txBody>
          <a:bodyPr wrap="square" rtlCol="0">
            <a:spAutoFit/>
          </a:bodyPr>
          <a:lstStyle/>
          <a:p>
            <a:pPr algn="ctr"/>
            <a:r>
              <a:rPr lang="ru-RU" sz="2400" b="1" dirty="0">
                <a:solidFill>
                  <a:schemeClr val="accent6">
                    <a:lumMod val="50000"/>
                  </a:schemeClr>
                </a:solidFill>
                <a:latin typeface="Times New Roman" panose="02020603050405020304" pitchFamily="18" charset="0"/>
                <a:cs typeface="Times New Roman" panose="02020603050405020304" pitchFamily="18" charset="0"/>
              </a:rPr>
              <a:t>Элементы гимнастики</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r>
              <a:rPr lang="ru-RU" sz="2400" dirty="0">
                <a:solidFill>
                  <a:schemeClr val="accent6">
                    <a:lumMod val="50000"/>
                  </a:schemeClr>
                </a:solidFill>
                <a:latin typeface="Times New Roman" panose="02020603050405020304" pitchFamily="18" charset="0"/>
                <a:cs typeface="Times New Roman" panose="02020603050405020304" pitchFamily="18" charset="0"/>
              </a:rPr>
              <a:t>Положение пловца». Положите малыша на живот, поддерживая под грудной клеткой так, чтобы он мог свободно двигать руками и ногами. В этом положении ребёнок инстинктивно начнёт выполнять движения, напоминающие плавание.</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Скользящие шаги. Когда малыш лежит на спине, возьмите его за стопы и мягко имитируйте движение ног, как будто он шагает по поверхности</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p:txBody>
      </p:sp>
      <p:pic>
        <p:nvPicPr>
          <p:cNvPr id="22530" name="Picture 2" descr="https://avatars.mds.yandex.net/i?id=a29ec6c64c6ff8d0ad4d5b420ae9c59de5bc2b01-7185373-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7586" y="3177290"/>
            <a:ext cx="5395220" cy="359681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532" name="Picture 4" descr="https://avatars.mds.yandex.net/i?id=cf78a11ce66b3d4d526e42f50175427d559d49e2-3858847-images-thumbs&amp;n=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326" y="3177290"/>
            <a:ext cx="5221629" cy="34810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73004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84108" y="0"/>
            <a:ext cx="10023834"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Приёмы массажа и элементы гимнастики у новорожденного</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28737" y="523220"/>
            <a:ext cx="11934576" cy="4524315"/>
          </a:xfrm>
          <a:prstGeom prst="rect">
            <a:avLst/>
          </a:prstGeom>
          <a:noFill/>
        </p:spPr>
        <p:txBody>
          <a:bodyPr wrap="square" rtlCol="0">
            <a:spAutoFit/>
          </a:bodyPr>
          <a:lstStyle/>
          <a:p>
            <a:pPr algn="ct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Несколько </a:t>
            </a:r>
            <a:r>
              <a:rPr lang="ru-RU" sz="2400" b="1" dirty="0">
                <a:solidFill>
                  <a:schemeClr val="accent6">
                    <a:lumMod val="50000"/>
                  </a:schemeClr>
                </a:solidFill>
                <a:latin typeface="Times New Roman" panose="02020603050405020304" pitchFamily="18" charset="0"/>
                <a:cs typeface="Times New Roman" panose="02020603050405020304" pitchFamily="18" charset="0"/>
              </a:rPr>
              <a:t>важных общих правил</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Перед началом проконсультируйтесь с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педиатром, т.к. есть </a:t>
            </a:r>
            <a:r>
              <a:rPr lang="ru-RU" sz="2400" dirty="0">
                <a:solidFill>
                  <a:schemeClr val="accent6">
                    <a:lumMod val="50000"/>
                  </a:schemeClr>
                </a:solidFill>
                <a:latin typeface="Times New Roman" panose="02020603050405020304" pitchFamily="18" charset="0"/>
                <a:cs typeface="Times New Roman" panose="02020603050405020304" pitchFamily="18" charset="0"/>
              </a:rPr>
              <a:t>противопоказания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r>
              <a:rPr lang="ru-RU" sz="2000" dirty="0" smtClean="0">
                <a:solidFill>
                  <a:schemeClr val="accent6">
                    <a:lumMod val="50000"/>
                  </a:schemeClr>
                </a:solidFill>
                <a:latin typeface="Times New Roman" panose="02020603050405020304" pitchFamily="18" charset="0"/>
                <a:cs typeface="Times New Roman" panose="02020603050405020304" pitchFamily="18" charset="0"/>
              </a:rPr>
              <a:t>высокая</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000" dirty="0" smtClean="0">
                <a:solidFill>
                  <a:schemeClr val="accent6">
                    <a:lumMod val="50000"/>
                  </a:schemeClr>
                </a:solidFill>
                <a:latin typeface="Times New Roman" panose="02020603050405020304" pitchFamily="18" charset="0"/>
                <a:cs typeface="Times New Roman" panose="02020603050405020304" pitchFamily="18" charset="0"/>
              </a:rPr>
              <a:t>температура</a:t>
            </a:r>
            <a:r>
              <a:rPr lang="ru-RU" sz="2000" dirty="0">
                <a:solidFill>
                  <a:schemeClr val="accent6">
                    <a:lumMod val="50000"/>
                  </a:schemeClr>
                </a:solidFill>
                <a:latin typeface="Times New Roman" panose="02020603050405020304" pitchFamily="18" charset="0"/>
                <a:cs typeface="Times New Roman" panose="02020603050405020304" pitchFamily="18" charset="0"/>
              </a:rPr>
              <a:t>, инфекции, поражения кожи, пупочная грыжа, тяжёлые пороки сердца и др</a:t>
            </a:r>
            <a:r>
              <a:rPr lang="ru-RU" sz="2400" dirty="0">
                <a:solidFill>
                  <a:schemeClr val="accent6">
                    <a:lumMod val="50000"/>
                  </a:schemeClr>
                </a:solidFill>
                <a:latin typeface="Times New Roman" panose="02020603050405020304" pitchFamily="18" charset="0"/>
                <a:cs typeface="Times New Roman" panose="02020603050405020304" pitchFamily="18" charset="0"/>
              </a:rPr>
              <a:t>.).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Начинайте </a:t>
            </a:r>
            <a:r>
              <a:rPr lang="ru-RU" sz="2400" dirty="0">
                <a:solidFill>
                  <a:schemeClr val="accent6">
                    <a:lumMod val="50000"/>
                  </a:schemeClr>
                </a:solidFill>
                <a:latin typeface="Times New Roman" panose="02020603050405020304" pitchFamily="18" charset="0"/>
                <a:cs typeface="Times New Roman" panose="02020603050405020304" pitchFamily="18" charset="0"/>
              </a:rPr>
              <a:t>с коротких сеансов (5–7 минут), постепенно увеличивая время.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Следите </a:t>
            </a:r>
            <a:r>
              <a:rPr lang="ru-RU" sz="2400" dirty="0">
                <a:solidFill>
                  <a:schemeClr val="accent6">
                    <a:lumMod val="50000"/>
                  </a:schemeClr>
                </a:solidFill>
                <a:latin typeface="Times New Roman" panose="02020603050405020304" pitchFamily="18" charset="0"/>
                <a:cs typeface="Times New Roman" panose="02020603050405020304" pitchFamily="18" charset="0"/>
              </a:rPr>
              <a:t>за реакцией малыша: если он плачет, капризничает или явно испытывает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дискомфорт – прекратите</a:t>
            </a:r>
            <a:r>
              <a:rPr lang="ru-RU" sz="2400" dirty="0">
                <a:solidFill>
                  <a:schemeClr val="accent6">
                    <a:lumMod val="50000"/>
                  </a:schemeClr>
                </a:solidFill>
                <a:latin typeface="Times New Roman" panose="02020603050405020304" pitchFamily="18" charset="0"/>
                <a:cs typeface="Times New Roman" panose="02020603050405020304" pitchFamily="18" charset="0"/>
              </a:rPr>
              <a:t>.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Проводите </a:t>
            </a:r>
            <a:r>
              <a:rPr lang="ru-RU" sz="2400" dirty="0">
                <a:solidFill>
                  <a:schemeClr val="accent6">
                    <a:lumMod val="50000"/>
                  </a:schemeClr>
                </a:solidFill>
                <a:latin typeface="Times New Roman" panose="02020603050405020304" pitchFamily="18" charset="0"/>
                <a:cs typeface="Times New Roman" panose="02020603050405020304" pitchFamily="18" charset="0"/>
              </a:rPr>
              <a:t>процедуру на ровной твёрдой поверхности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пеленальный</a:t>
            </a:r>
            <a:r>
              <a:rPr lang="ru-RU" sz="2400" dirty="0">
                <a:solidFill>
                  <a:schemeClr val="accent6">
                    <a:lumMod val="50000"/>
                  </a:schemeClr>
                </a:solidFill>
                <a:latin typeface="Times New Roman" panose="02020603050405020304" pitchFamily="18" charset="0"/>
                <a:cs typeface="Times New Roman" panose="02020603050405020304" pitchFamily="18" charset="0"/>
              </a:rPr>
              <a:t> стол, крышка комода), в проветренной, тёплой комнате.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Руки </a:t>
            </a:r>
            <a:r>
              <a:rPr lang="ru-RU" sz="2400" dirty="0">
                <a:solidFill>
                  <a:schemeClr val="accent6">
                    <a:lumMod val="50000"/>
                  </a:schemeClr>
                </a:solidFill>
                <a:latin typeface="Times New Roman" panose="02020603050405020304" pitchFamily="18" charset="0"/>
                <a:cs typeface="Times New Roman" panose="02020603050405020304" pitchFamily="18" charset="0"/>
              </a:rPr>
              <a:t>должны быть чистыми, сухими и тёплыми.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Не </a:t>
            </a:r>
            <a:r>
              <a:rPr lang="ru-RU" sz="2400" dirty="0">
                <a:solidFill>
                  <a:schemeClr val="accent6">
                    <a:lumMod val="50000"/>
                  </a:schemeClr>
                </a:solidFill>
                <a:latin typeface="Times New Roman" panose="02020603050405020304" pitchFamily="18" charset="0"/>
                <a:cs typeface="Times New Roman" panose="02020603050405020304" pitchFamily="18" charset="0"/>
              </a:rPr>
              <a:t>делайте массаж и гимнастику сразу после кормления (выждите час-полтора).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Во </a:t>
            </a:r>
            <a:r>
              <a:rPr lang="ru-RU" sz="2400" dirty="0">
                <a:solidFill>
                  <a:schemeClr val="accent6">
                    <a:lumMod val="50000"/>
                  </a:schemeClr>
                </a:solidFill>
                <a:latin typeface="Times New Roman" panose="02020603050405020304" pitchFamily="18" charset="0"/>
                <a:cs typeface="Times New Roman" panose="02020603050405020304" pitchFamily="18" charset="0"/>
              </a:rPr>
              <a:t>время занятий разговаривайте с малышом, пойте </a:t>
            </a:r>
            <a:r>
              <a:rPr lang="ru-RU" sz="2400" dirty="0" err="1" smtClean="0">
                <a:solidFill>
                  <a:schemeClr val="accent6">
                    <a:lumMod val="50000"/>
                  </a:schemeClr>
                </a:solidFill>
                <a:latin typeface="Times New Roman" panose="02020603050405020304" pitchFamily="18" charset="0"/>
                <a:cs typeface="Times New Roman" panose="02020603050405020304" pitchFamily="18" charset="0"/>
              </a:rPr>
              <a:t>потешки</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 это </a:t>
            </a:r>
            <a:r>
              <a:rPr lang="ru-RU" sz="2400" dirty="0">
                <a:solidFill>
                  <a:schemeClr val="accent6">
                    <a:lumMod val="50000"/>
                  </a:schemeClr>
                </a:solidFill>
                <a:latin typeface="Times New Roman" panose="02020603050405020304" pitchFamily="18" charset="0"/>
                <a:cs typeface="Times New Roman" panose="02020603050405020304" pitchFamily="18" charset="0"/>
              </a:rPr>
              <a:t>укрепляет доверительный контакт. </a:t>
            </a:r>
          </a:p>
        </p:txBody>
      </p:sp>
      <p:pic>
        <p:nvPicPr>
          <p:cNvPr id="23554" name="Picture 2" descr="https://avatars.mds.yandex.net/i?id=c31798b7d87a3bfdfab485e19d7cc3db0c2faef5-10640350-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24213" y="4756931"/>
            <a:ext cx="2939100" cy="19594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3556" name="Picture 4" descr="https://avatars.mds.yandex.net/i?id=a047501386db818d94ac9d78272fcb94144ba174-4571312-images-thumbs&amp;n=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815" y="4615265"/>
            <a:ext cx="2803418" cy="224273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3558" name="Picture 6" descr="https://avatars.mds.yandex.net/i?id=4a0c8ee22886e75f39dbf81d78ff3a40a38bc972-4570724-images-thumbs&amp;n=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5900" y="4876749"/>
            <a:ext cx="2420200" cy="183958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45492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06094" y="0"/>
            <a:ext cx="5579861"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Техника измерения температуры</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28737" y="523220"/>
            <a:ext cx="11934576" cy="6186309"/>
          </a:xfrm>
          <a:prstGeom prst="rect">
            <a:avLst/>
          </a:prstGeom>
          <a:noFill/>
        </p:spPr>
        <p:txBody>
          <a:bodyPr wrap="square" rtlCol="0">
            <a:spAutoFit/>
          </a:bodyPr>
          <a:lstStyle/>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Состояние </a:t>
            </a:r>
            <a:r>
              <a:rPr lang="ru-RU" sz="2200" dirty="0">
                <a:solidFill>
                  <a:schemeClr val="accent6">
                    <a:lumMod val="50000"/>
                  </a:schemeClr>
                </a:solidFill>
                <a:latin typeface="Times New Roman" panose="02020603050405020304" pitchFamily="18" charset="0"/>
                <a:cs typeface="Times New Roman" panose="02020603050405020304" pitchFamily="18" charset="0"/>
              </a:rPr>
              <a:t>ребёнка.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Измеряйте температуру, </a:t>
            </a:r>
            <a:r>
              <a:rPr lang="ru-RU" sz="2200" dirty="0">
                <a:solidFill>
                  <a:schemeClr val="accent6">
                    <a:lumMod val="50000"/>
                  </a:schemeClr>
                </a:solidFill>
                <a:latin typeface="Times New Roman" panose="02020603050405020304" pitchFamily="18" charset="0"/>
                <a:cs typeface="Times New Roman" panose="02020603050405020304" pitchFamily="18" charset="0"/>
              </a:rPr>
              <a:t>когда малыш спокоен (например, через 15–20 минут после пробуждения или перед сном). Если ребёнок плачет, активно двигается, только что искупался или плотно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укутан – подождите</a:t>
            </a:r>
            <a:r>
              <a:rPr lang="ru-RU" sz="2200" dirty="0">
                <a:solidFill>
                  <a:schemeClr val="accent6">
                    <a:lumMod val="50000"/>
                  </a:schemeClr>
                </a:solidFill>
                <a:latin typeface="Times New Roman" panose="02020603050405020304" pitchFamily="18" charset="0"/>
                <a:cs typeface="Times New Roman" panose="02020603050405020304" pitchFamily="18" charset="0"/>
              </a:rPr>
              <a:t>.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Термометр</a:t>
            </a:r>
            <a:r>
              <a:rPr lang="ru-RU" sz="2200" dirty="0">
                <a:solidFill>
                  <a:schemeClr val="accent6">
                    <a:lumMod val="50000"/>
                  </a:schemeClr>
                </a:solidFill>
                <a:latin typeface="Times New Roman" panose="02020603050405020304" pitchFamily="18" charset="0"/>
                <a:cs typeface="Times New Roman" panose="02020603050405020304" pitchFamily="18" charset="0"/>
              </a:rPr>
              <a:t>. Берите электронный или инфракрасный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ртутные не рекомендуются из-за токсичности. Важно: для ректального измерения нужен отдельный термометр (чтобы не перенести бактерии в другие полости). </a:t>
            </a:r>
            <a:endParaRPr lang="ru-RU" sz="22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Сделайте 2–3 измерения подряд и возьмите среднее или наибольшее значение. Можно сравнить данные разными методами (например, в ухе и подмышке) и повторить через 15–20 минут.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Гигиена</a:t>
            </a:r>
            <a:r>
              <a:rPr lang="ru-RU" sz="2200" dirty="0">
                <a:solidFill>
                  <a:schemeClr val="accent6">
                    <a:lumMod val="50000"/>
                  </a:schemeClr>
                </a:solidFill>
                <a:latin typeface="Times New Roman" panose="02020603050405020304" pitchFamily="18" charset="0"/>
                <a:cs typeface="Times New Roman" panose="02020603050405020304" pitchFamily="18" charset="0"/>
              </a:rPr>
              <a:t>. После использования промойте термометр с мылом и продезинфицируйте (спиртовой салфеткой).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Нормы</a:t>
            </a:r>
            <a:r>
              <a:rPr lang="ru-RU" sz="2200" dirty="0">
                <a:solidFill>
                  <a:schemeClr val="accent6">
                    <a:lumMod val="50000"/>
                  </a:schemeClr>
                </a:solidFill>
                <a:latin typeface="Times New Roman" panose="02020603050405020304" pitchFamily="18" charset="0"/>
                <a:cs typeface="Times New Roman" panose="02020603050405020304" pitchFamily="18" charset="0"/>
              </a:rPr>
              <a:t>. Помните: при ректальном измерении значения обычно на 0,3–0,6 °C выше, чем при подмышечном. В целом норма зависит от способа: в подмышечной впадине ~34,7–37,3 °C, ректально ~36,6–38 °C.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Когда </a:t>
            </a:r>
            <a:r>
              <a:rPr lang="ru-RU" sz="2200" dirty="0">
                <a:solidFill>
                  <a:schemeClr val="accent6">
                    <a:lumMod val="50000"/>
                  </a:schemeClr>
                </a:solidFill>
                <a:latin typeface="Times New Roman" panose="02020603050405020304" pitchFamily="18" charset="0"/>
                <a:cs typeface="Times New Roman" panose="02020603050405020304" pitchFamily="18" charset="0"/>
              </a:rPr>
              <a:t>к врачу. Если у ребёнка до 3 месяцев ректальная температура 38 °C и выше (или под мышкой 37,5 °C)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обратитесь к педиатру. Также срочно свяжитесь с врачом, если температура сопровождается судорогами, сыпью, рвотой, диареей, затруднённым дыханием. </a:t>
            </a:r>
          </a:p>
          <a:p>
            <a:pPr marL="342900" indent="-342900" algn="ctr">
              <a:buFont typeface="Arial" panose="020B0604020202020204" pitchFamily="34" charset="0"/>
              <a:buChar char="•"/>
            </a:pPr>
            <a:endParaRPr lang="ru-RU" sz="22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08353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06094" y="0"/>
            <a:ext cx="5579861"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Техника измерения температуры</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28737" y="523220"/>
            <a:ext cx="11934576" cy="5847755"/>
          </a:xfrm>
          <a:prstGeom prst="rect">
            <a:avLst/>
          </a:prstGeom>
          <a:noFill/>
        </p:spPr>
        <p:txBody>
          <a:bodyPr wrap="square" rtlCol="0">
            <a:spAutoFit/>
          </a:bodyPr>
          <a:lstStyle/>
          <a:p>
            <a:pPr algn="ctr"/>
            <a:r>
              <a:rPr lang="ru-RU" sz="2200" b="1" dirty="0" smtClean="0">
                <a:solidFill>
                  <a:schemeClr val="accent6">
                    <a:lumMod val="50000"/>
                  </a:schemeClr>
                </a:solidFill>
                <a:latin typeface="Times New Roman" panose="02020603050405020304" pitchFamily="18" charset="0"/>
                <a:cs typeface="Times New Roman" panose="02020603050405020304" pitchFamily="18" charset="0"/>
              </a:rPr>
              <a:t>Методы измерения температуры у младенца</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Ректальный </a:t>
            </a:r>
            <a:r>
              <a:rPr lang="ru-RU" sz="2200" dirty="0">
                <a:solidFill>
                  <a:schemeClr val="accent6">
                    <a:lumMod val="50000"/>
                  </a:schemeClr>
                </a:solidFill>
                <a:latin typeface="Times New Roman" panose="02020603050405020304" pitchFamily="18" charset="0"/>
                <a:cs typeface="Times New Roman" panose="02020603050405020304" pitchFamily="18" charset="0"/>
              </a:rPr>
              <a:t>(в прямой кишке)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считается </a:t>
            </a:r>
            <a:r>
              <a:rPr lang="ru-RU" sz="2200" dirty="0">
                <a:solidFill>
                  <a:schemeClr val="accent6">
                    <a:lumMod val="50000"/>
                  </a:schemeClr>
                </a:solidFill>
                <a:latin typeface="Times New Roman" panose="02020603050405020304" pitchFamily="18" charset="0"/>
                <a:cs typeface="Times New Roman" panose="02020603050405020304" pitchFamily="18" charset="0"/>
              </a:rPr>
              <a:t>самым точным для детей до 3 месяцев. Уложите на спину (согнуть ножки к животу) или на живот поперёк колена. Смажьте наконечник кремом/вазелином и введите на 1–1,5 см. Удерживайте, пока не прозвучит сигнал (электронный) или 3 минуты (ртутный). </a:t>
            </a:r>
            <a:r>
              <a:rPr lang="ru-RU" sz="2200" b="1" dirty="0">
                <a:solidFill>
                  <a:schemeClr val="accent6">
                    <a:lumMod val="50000"/>
                  </a:schemeClr>
                </a:solidFill>
                <a:latin typeface="Times New Roman" panose="02020603050405020304" pitchFamily="18" charset="0"/>
                <a:cs typeface="Times New Roman" panose="02020603050405020304" pitchFamily="18" charset="0"/>
              </a:rPr>
              <a:t>Противопоказан при диарее, анальных трещинах, после операций на прямой кишке.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Подмышечный</a:t>
            </a:r>
            <a:r>
              <a:rPr lang="ru-RU" sz="2200" dirty="0">
                <a:solidFill>
                  <a:schemeClr val="accent6">
                    <a:lumMod val="50000"/>
                  </a:schemeClr>
                </a:solidFill>
                <a:latin typeface="Times New Roman" panose="02020603050405020304" pitchFamily="18" charset="0"/>
                <a:cs typeface="Times New Roman" panose="02020603050405020304" pitchFamily="18" charset="0"/>
              </a:rPr>
              <a:t>. Вытрите кожу насухо. Плотно прижмите руку ребёнка к телу, чтобы термометр касался кожи, а не одежды. Держите до сигнала, затем ещё около минуты.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Ушной </a:t>
            </a:r>
            <a:r>
              <a:rPr lang="ru-RU" sz="2200" dirty="0">
                <a:solidFill>
                  <a:schemeClr val="accent6">
                    <a:lumMod val="50000"/>
                  </a:schemeClr>
                </a:solidFill>
                <a:latin typeface="Times New Roman" panose="02020603050405020304" pitchFamily="18" charset="0"/>
                <a:cs typeface="Times New Roman" panose="02020603050405020304" pitchFamily="18" charset="0"/>
              </a:rPr>
              <a:t>(инфракрасный). Аккуратно потяните ухо вниз и вставьте прибор в слуховой проход. Может давать погрешность из-за ушной серы или особенностей строения.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Лобный </a:t>
            </a:r>
            <a:r>
              <a:rPr lang="ru-RU" sz="2200" dirty="0">
                <a:solidFill>
                  <a:schemeClr val="accent6">
                    <a:lumMod val="50000"/>
                  </a:schemeClr>
                </a:solidFill>
                <a:latin typeface="Times New Roman" panose="02020603050405020304" pitchFamily="18" charset="0"/>
                <a:cs typeface="Times New Roman" panose="02020603050405020304" pitchFamily="18" charset="0"/>
              </a:rPr>
              <a:t>(инфракрасный). Убедитесь, что лоб сухой и чистый. Если ребёнок только с улицы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подождите 10–15 минут в помещении. Держите перпендикулярно коже на расстоянии по инструкции и плавно проведите датчиком по центру лба от виска к виску (для контактных моделей).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Термометр-пустышка</a:t>
            </a:r>
            <a:r>
              <a:rPr lang="ru-RU" sz="2200" dirty="0">
                <a:solidFill>
                  <a:schemeClr val="accent6">
                    <a:lumMod val="50000"/>
                  </a:schemeClr>
                </a:solidFill>
                <a:latin typeface="Times New Roman" panose="02020603050405020304" pitchFamily="18" charset="0"/>
                <a:cs typeface="Times New Roman" panose="02020603050405020304" pitchFamily="18" charset="0"/>
              </a:rPr>
              <a:t>. Удобен, если ребёнок сосёт пустышку: дайте её с встроенным термометром. Результат появится примерно через минуту. </a:t>
            </a:r>
          </a:p>
          <a:p>
            <a:pPr marL="342900" indent="-342900" algn="ctr">
              <a:buFont typeface="Arial" panose="020B0604020202020204" pitchFamily="34" charset="0"/>
              <a:buChar char="•"/>
            </a:pPr>
            <a:endParaRPr lang="ru-RU" sz="22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52816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87321" y="0"/>
            <a:ext cx="10417467"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Подготовка и техника подачи лекарств при назначении </a:t>
            </a: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врача</a:t>
            </a:r>
            <a:endParaRPr lang="ru-RU" sz="2800" b="1" cap="none" spc="0" dirty="0" smtClean="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28766" y="523220"/>
            <a:ext cx="8487200" cy="5847755"/>
          </a:xfrm>
          <a:prstGeom prst="rect">
            <a:avLst/>
          </a:prstGeom>
          <a:noFill/>
        </p:spPr>
        <p:txBody>
          <a:bodyPr wrap="square" rtlCol="0">
            <a:spAutoFit/>
          </a:bodyPr>
          <a:lstStyle/>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Внимательно изучите назначение врача: название препарата, дозу, время приёма (до/во время/после еды), способ введения и возможные противопоказания.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Сверьте </a:t>
            </a:r>
            <a:r>
              <a:rPr lang="ru-RU" sz="2200" dirty="0">
                <a:solidFill>
                  <a:schemeClr val="accent6">
                    <a:lumMod val="50000"/>
                  </a:schemeClr>
                </a:solidFill>
                <a:latin typeface="Times New Roman" panose="02020603050405020304" pitchFamily="18" charset="0"/>
                <a:cs typeface="Times New Roman" panose="02020603050405020304" pitchFamily="18" charset="0"/>
              </a:rPr>
              <a:t>инструкцию к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препарату – там </a:t>
            </a:r>
            <a:r>
              <a:rPr lang="ru-RU" sz="2200" dirty="0">
                <a:solidFill>
                  <a:schemeClr val="accent6">
                    <a:lumMod val="50000"/>
                  </a:schemeClr>
                </a:solidFill>
                <a:latin typeface="Times New Roman" panose="02020603050405020304" pitchFamily="18" charset="0"/>
                <a:cs typeface="Times New Roman" panose="02020603050405020304" pitchFamily="18" charset="0"/>
              </a:rPr>
              <a:t>часто есть нюансы (например, как разводить жидкую форму).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Проверьте </a:t>
            </a:r>
            <a:r>
              <a:rPr lang="ru-RU" sz="2200" dirty="0">
                <a:solidFill>
                  <a:schemeClr val="accent6">
                    <a:lumMod val="50000"/>
                  </a:schemeClr>
                </a:solidFill>
                <a:latin typeface="Times New Roman" panose="02020603050405020304" pitchFamily="18" charset="0"/>
                <a:cs typeface="Times New Roman" panose="02020603050405020304" pitchFamily="18" charset="0"/>
              </a:rPr>
              <a:t>лекарство: срок годности, целостность упаковки, отсутствие признаков порчи (изменение цвета, текстуры).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Подготовьте </a:t>
            </a:r>
            <a:r>
              <a:rPr lang="ru-RU" sz="2200" dirty="0">
                <a:solidFill>
                  <a:schemeClr val="accent6">
                    <a:lumMod val="50000"/>
                  </a:schemeClr>
                </a:solidFill>
                <a:latin typeface="Times New Roman" panose="02020603050405020304" pitchFamily="18" charset="0"/>
                <a:cs typeface="Times New Roman" panose="02020603050405020304" pitchFamily="18" charset="0"/>
              </a:rPr>
              <a:t>нужные инструменты (мерная ложечка, шприц без иглы) для точного дозирования.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Если </a:t>
            </a:r>
            <a:r>
              <a:rPr lang="ru-RU" sz="2200" dirty="0">
                <a:solidFill>
                  <a:schemeClr val="accent6">
                    <a:lumMod val="50000"/>
                  </a:schemeClr>
                </a:solidFill>
                <a:latin typeface="Times New Roman" panose="02020603050405020304" pitchFamily="18" charset="0"/>
                <a:cs typeface="Times New Roman" panose="02020603050405020304" pitchFamily="18" charset="0"/>
              </a:rPr>
              <a:t>нужно растворить препарат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используйте только то, что указано в инструкции (часто рекомендуют кипячёную воду комнатной температуры). Не смешивайте с соком, молоком или другими жидкостями без согласования с врачом.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Создайте </a:t>
            </a:r>
            <a:r>
              <a:rPr lang="ru-RU" sz="2200" dirty="0">
                <a:solidFill>
                  <a:schemeClr val="accent6">
                    <a:lumMod val="50000"/>
                  </a:schemeClr>
                </a:solidFill>
                <a:latin typeface="Times New Roman" panose="02020603050405020304" pitchFamily="18" charset="0"/>
                <a:cs typeface="Times New Roman" panose="02020603050405020304" pitchFamily="18" charset="0"/>
              </a:rPr>
              <a:t>комфортные условия: проведите процедуру в спокойной обстановке, когда пациент спокоен.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При </a:t>
            </a:r>
            <a:r>
              <a:rPr lang="ru-RU" sz="2200" dirty="0">
                <a:solidFill>
                  <a:schemeClr val="accent6">
                    <a:lumMod val="50000"/>
                  </a:schemeClr>
                </a:solidFill>
                <a:latin typeface="Times New Roman" panose="02020603050405020304" pitchFamily="18" charset="0"/>
                <a:cs typeface="Times New Roman" panose="02020603050405020304" pitchFamily="18" charset="0"/>
              </a:rPr>
              <a:t>приёме внутрь учитывайте связь с едой: некоторые препараты принимают натощак, другие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после еды или во время. </a:t>
            </a:r>
          </a:p>
        </p:txBody>
      </p:sp>
      <p:pic>
        <p:nvPicPr>
          <p:cNvPr id="25602" name="Picture 2" descr="https://avatars.mds.yandex.net/i?id=ca09a232ee27eb80f0c09d318dbea0303e9d95f0-12422267-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9569" y="399246"/>
            <a:ext cx="3480012" cy="23200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5604" name="Picture 4" descr="https://avatars.mds.yandex.net/i?id=cb91205e49a06baf0319c2b2ab612bd4396d7bd4-2432023-images-thumbs&amp;n=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3419" y="2975020"/>
            <a:ext cx="2439403" cy="36648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17254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52674" y="0"/>
            <a:ext cx="4086760"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Опасность самолечения</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28766" y="523220"/>
            <a:ext cx="11934576" cy="5847755"/>
          </a:xfrm>
          <a:prstGeom prst="rect">
            <a:avLst/>
          </a:prstGeom>
          <a:noFill/>
        </p:spPr>
        <p:txBody>
          <a:bodyPr wrap="square" rtlCol="0">
            <a:spAutoFit/>
          </a:bodyPr>
          <a:lstStyle/>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Препарат </a:t>
            </a:r>
            <a:r>
              <a:rPr lang="ru-RU" sz="2200" dirty="0">
                <a:solidFill>
                  <a:schemeClr val="accent6">
                    <a:lumMod val="50000"/>
                  </a:schemeClr>
                </a:solidFill>
                <a:latin typeface="Times New Roman" panose="02020603050405020304" pitchFamily="18" charset="0"/>
                <a:cs typeface="Times New Roman" panose="02020603050405020304" pitchFamily="18" charset="0"/>
              </a:rPr>
              <a:t>может не подойти для конкретного заболевания, и болезнь будет прогрессировать.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Неправильная </a:t>
            </a:r>
            <a:r>
              <a:rPr lang="ru-RU" sz="2200" dirty="0">
                <a:solidFill>
                  <a:schemeClr val="accent6">
                    <a:lumMod val="50000"/>
                  </a:schemeClr>
                </a:solidFill>
                <a:latin typeface="Times New Roman" panose="02020603050405020304" pitchFamily="18" charset="0"/>
                <a:cs typeface="Times New Roman" panose="02020603050405020304" pitchFamily="18" charset="0"/>
              </a:rPr>
              <a:t>доза (слишком высокая или низкая) повышает риск побочных эффектов или отравления. Неполный курс антибиотиков ведёт к тому, что бактерии вырабатывают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устойчивость – в </a:t>
            </a:r>
            <a:r>
              <a:rPr lang="ru-RU" sz="2200" dirty="0">
                <a:solidFill>
                  <a:schemeClr val="accent6">
                    <a:lumMod val="50000"/>
                  </a:schemeClr>
                </a:solidFill>
                <a:latin typeface="Times New Roman" panose="02020603050405020304" pitchFamily="18" charset="0"/>
                <a:cs typeface="Times New Roman" panose="02020603050405020304" pitchFamily="18" charset="0"/>
              </a:rPr>
              <a:t>будущем этот препарат может не сработать.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Некоторые </a:t>
            </a:r>
            <a:r>
              <a:rPr lang="ru-RU" sz="2200" dirty="0">
                <a:solidFill>
                  <a:schemeClr val="accent6">
                    <a:lumMod val="50000"/>
                  </a:schemeClr>
                </a:solidFill>
                <a:latin typeface="Times New Roman" panose="02020603050405020304" pitchFamily="18" charset="0"/>
                <a:cs typeface="Times New Roman" panose="02020603050405020304" pitchFamily="18" charset="0"/>
              </a:rPr>
              <a:t>лекарства нельзя сочетать друг с другом: они могут ослаблять или усиливать действие, провоцировать нежелательные реакции. Также важно сообщать врачу обо всех принимаемых средствах (включая витамины, добавки, травы).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Побочные </a:t>
            </a:r>
            <a:r>
              <a:rPr lang="ru-RU" sz="2200" dirty="0">
                <a:solidFill>
                  <a:schemeClr val="accent6">
                    <a:lumMod val="50000"/>
                  </a:schemeClr>
                </a:solidFill>
                <a:latin typeface="Times New Roman" panose="02020603050405020304" pitchFamily="18" charset="0"/>
                <a:cs typeface="Times New Roman" panose="02020603050405020304" pitchFamily="18" charset="0"/>
              </a:rPr>
              <a:t>эффекты. Возможны реакции со стороны ЖКТ (тошнота, боль), сердечно-сосудистой системы (тахикардия, скачки давления), аллергические реакции (от сыпи до анафилактического шока).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Игнорирование </a:t>
            </a:r>
            <a:r>
              <a:rPr lang="ru-RU" sz="2200" dirty="0">
                <a:solidFill>
                  <a:schemeClr val="accent6">
                    <a:lumMod val="50000"/>
                  </a:schemeClr>
                </a:solidFill>
                <a:latin typeface="Times New Roman" panose="02020603050405020304" pitchFamily="18" charset="0"/>
                <a:cs typeface="Times New Roman" panose="02020603050405020304" pitchFamily="18" charset="0"/>
              </a:rPr>
              <a:t>особенностей организма. Врач учитывает не только диагноз, но и возраст, вес, состояние печени, почек, другие заболевания. Самолечение не принимает это во внимание.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Потеря </a:t>
            </a:r>
            <a:r>
              <a:rPr lang="ru-RU" sz="2200" dirty="0">
                <a:solidFill>
                  <a:schemeClr val="accent6">
                    <a:lumMod val="50000"/>
                  </a:schemeClr>
                </a:solidFill>
                <a:latin typeface="Times New Roman" panose="02020603050405020304" pitchFamily="18" charset="0"/>
                <a:cs typeface="Times New Roman" panose="02020603050405020304" pitchFamily="18" charset="0"/>
              </a:rPr>
              <a:t>времени. Самолечение может замаскировать симптомы серьёзного заболевания, из-за чего оно перейдёт в хроническую форму. </a:t>
            </a:r>
            <a:endParaRPr lang="ru-RU" sz="22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endParaRPr lang="ru-RU" sz="2200" dirty="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200" b="1" dirty="0" smtClean="0">
                <a:solidFill>
                  <a:schemeClr val="accent6">
                    <a:lumMod val="50000"/>
                  </a:schemeClr>
                </a:solidFill>
                <a:latin typeface="Times New Roman" panose="02020603050405020304" pitchFamily="18" charset="0"/>
                <a:cs typeface="Times New Roman" panose="02020603050405020304" pitchFamily="18" charset="0"/>
              </a:rPr>
              <a:t>Главный </a:t>
            </a:r>
            <a:r>
              <a:rPr lang="ru-RU" sz="2200" b="1" dirty="0">
                <a:solidFill>
                  <a:schemeClr val="accent6">
                    <a:lumMod val="50000"/>
                  </a:schemeClr>
                </a:solidFill>
                <a:latin typeface="Times New Roman" panose="02020603050405020304" pitchFamily="18" charset="0"/>
                <a:cs typeface="Times New Roman" panose="02020603050405020304" pitchFamily="18" charset="0"/>
              </a:rPr>
              <a:t>совет: не начинайте приём лекарств без консультации врача. Если в процессе лечения появились какие-то необычные </a:t>
            </a:r>
            <a:r>
              <a:rPr lang="ru-RU" sz="2200" b="1" dirty="0" smtClean="0">
                <a:solidFill>
                  <a:schemeClr val="accent6">
                    <a:lumMod val="50000"/>
                  </a:schemeClr>
                </a:solidFill>
                <a:latin typeface="Times New Roman" panose="02020603050405020304" pitchFamily="18" charset="0"/>
                <a:cs typeface="Times New Roman" panose="02020603050405020304" pitchFamily="18" charset="0"/>
              </a:rPr>
              <a:t>симптомы – сразу </a:t>
            </a:r>
            <a:r>
              <a:rPr lang="ru-RU" sz="2200" b="1" dirty="0">
                <a:solidFill>
                  <a:schemeClr val="accent6">
                    <a:lumMod val="50000"/>
                  </a:schemeClr>
                </a:solidFill>
                <a:latin typeface="Times New Roman" panose="02020603050405020304" pitchFamily="18" charset="0"/>
                <a:cs typeface="Times New Roman" panose="02020603050405020304" pitchFamily="18" charset="0"/>
              </a:rPr>
              <a:t>сообщите специалисту.</a:t>
            </a:r>
          </a:p>
        </p:txBody>
      </p:sp>
    </p:spTree>
    <p:extLst>
      <p:ext uri="{BB962C8B-B14F-4D97-AF65-F5344CB8AC3E}">
        <p14:creationId xmlns:p14="http://schemas.microsoft.com/office/powerpoint/2010/main" val="24129719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08421" y="0"/>
            <a:ext cx="10026784"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Обучение отцов детей основным навыкам ухода за ребёнком</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28766" y="523220"/>
            <a:ext cx="11934576" cy="4832092"/>
          </a:xfrm>
          <a:prstGeom prst="rect">
            <a:avLst/>
          </a:prstGeom>
          <a:noFill/>
        </p:spPr>
        <p:txBody>
          <a:bodyPr wrap="square" rtlCol="0">
            <a:spAutoFit/>
          </a:bodyPr>
          <a:lstStyle/>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Правильное держание ребёнка. При поднятии всегда придерживайте головку одной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рукой – шея </a:t>
            </a:r>
            <a:r>
              <a:rPr lang="ru-RU" sz="2200" dirty="0">
                <a:solidFill>
                  <a:schemeClr val="accent6">
                    <a:lumMod val="50000"/>
                  </a:schemeClr>
                </a:solidFill>
                <a:latin typeface="Times New Roman" panose="02020603050405020304" pitchFamily="18" charset="0"/>
                <a:cs typeface="Times New Roman" panose="02020603050405020304" pitchFamily="18" charset="0"/>
              </a:rPr>
              <a:t>у новорождённого очень уязвима. Держите малыша близко к своей груди, чтобы он чувствовал себя в безопасности.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При </a:t>
            </a:r>
            <a:r>
              <a:rPr lang="ru-RU" sz="2200" dirty="0">
                <a:solidFill>
                  <a:schemeClr val="accent6">
                    <a:lumMod val="50000"/>
                  </a:schemeClr>
                </a:solidFill>
                <a:latin typeface="Times New Roman" panose="02020603050405020304" pitchFamily="18" charset="0"/>
                <a:cs typeface="Times New Roman" panose="02020603050405020304" pitchFamily="18" charset="0"/>
              </a:rPr>
              <a:t>искусственном вскармливании: стерилизуйте бутылочку и соску, готовьте смесь строго по инструкции, проверяйте температуру (оптимально около 35 °C). Держите бутылочку под наклоном, чтобы соска всегда была наполнена смесью. После кормления подержите ребёнка «столбиком», чтобы вышел воздух.</a:t>
            </a:r>
          </a:p>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При грудном вскармливании: отец может докармливать сцеженным молоком из ложечки или бутылочки, а также помогать ребёнку срыгнуть после кормления</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Смена подгузников. Алгоритм: подмыть ребёнка, подсушить кожу, нанести крем или присыпку для профилактики опрелостей, правильно зафиксировать подгузник, не сдавливая животик.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Купание</a:t>
            </a:r>
            <a:r>
              <a:rPr lang="ru-RU" sz="2200" dirty="0">
                <a:solidFill>
                  <a:schemeClr val="accent6">
                    <a:lumMod val="50000"/>
                  </a:schemeClr>
                </a:solidFill>
                <a:latin typeface="Times New Roman" panose="02020603050405020304" pitchFamily="18" charset="0"/>
                <a:cs typeface="Times New Roman" panose="02020603050405020304" pitchFamily="18" charset="0"/>
              </a:rPr>
              <a:t>. Температура воды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37–38 °C. Опускайте малыша в ванночку аккуратно: сначала намочите ножки, затем всё тело. Можно использовать гамак для купания, чтобы упростить задачу. Никогда не оставляйте ребёнка в ванной без присмотра</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a:t>
            </a:r>
            <a:endParaRPr lang="ru-RU" sz="22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11096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08421" y="0"/>
            <a:ext cx="10026784"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Обучение отцов детей основным навыкам ухода за ребёнком</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28766" y="523220"/>
            <a:ext cx="11934576" cy="3477875"/>
          </a:xfrm>
          <a:prstGeom prst="rect">
            <a:avLst/>
          </a:prstGeom>
          <a:noFill/>
        </p:spPr>
        <p:txBody>
          <a:bodyPr wrap="square" rtlCol="0">
            <a:spAutoFit/>
          </a:bodyPr>
          <a:lstStyle/>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Успокаивание. Возьмите малыша на руки, покачайте, поговорите с ним (низкий мужской голос часто успокаивает). Можно сделать лёгкий поглаживающий массаж или поиграть в простую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игру («коза», «ладушки»). </a:t>
            </a:r>
            <a:endParaRPr lang="ru-RU" sz="2200" dirty="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Контакт </a:t>
            </a:r>
            <a:r>
              <a:rPr lang="ru-RU" sz="2200" dirty="0">
                <a:solidFill>
                  <a:schemeClr val="accent6">
                    <a:lumMod val="50000"/>
                  </a:schemeClr>
                </a:solidFill>
                <a:latin typeface="Times New Roman" panose="02020603050405020304" pitchFamily="18" charset="0"/>
                <a:cs typeface="Times New Roman" panose="02020603050405020304" pitchFamily="18" charset="0"/>
              </a:rPr>
              <a:t>«кожа к коже». Размещение разделённого (кроме подгузника) малыша на своей голой груди (или животе) помогает стабилизировать пульс и температуру ребёнка, а также укрепляет эмоциональную связь.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Распознавание </a:t>
            </a:r>
            <a:r>
              <a:rPr lang="ru-RU" sz="2200" dirty="0">
                <a:solidFill>
                  <a:schemeClr val="accent6">
                    <a:lumMod val="50000"/>
                  </a:schemeClr>
                </a:solidFill>
                <a:latin typeface="Times New Roman" panose="02020603050405020304" pitchFamily="18" charset="0"/>
                <a:cs typeface="Times New Roman" panose="02020603050405020304" pitchFamily="18" charset="0"/>
              </a:rPr>
              <a:t>сигналов ребёнка. Учитесь замечать ранние признаки голода (сосание пальцев, поворот головы на прикосновение к щеке, чмокание губками) и усталости (сжатые кулачки, вялые движения, расфокусированный взгляд). Это позволяет удовлетворять потребности до начала плача.</a:t>
            </a:r>
          </a:p>
        </p:txBody>
      </p:sp>
      <p:pic>
        <p:nvPicPr>
          <p:cNvPr id="29698" name="Picture 2" descr="https://avatars.mds.yandex.net/i?id=f39d4b887dd4d34d7a1edd5297f1202c49a3f30f-10699800-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398" y="3818936"/>
            <a:ext cx="4107332" cy="273822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9700" name="Picture 4" descr="https://avatars.mds.yandex.net/i?id=4c514cbfd0818420aa816c646a3b154c49f68f3a-5440253-images-thumbs&amp;n=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3234" y="3708333"/>
            <a:ext cx="3039414" cy="30111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75000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79" y="185498"/>
            <a:ext cx="12183976"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Роль отца в жизни младенца, в формировании будущей личности ребёнка</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28779" y="708718"/>
            <a:ext cx="11934576" cy="4832092"/>
          </a:xfrm>
          <a:prstGeom prst="rect">
            <a:avLst/>
          </a:prstGeom>
          <a:noFill/>
        </p:spPr>
        <p:txBody>
          <a:bodyPr wrap="square" rtlCol="0">
            <a:spAutoFit/>
          </a:bodyPr>
          <a:lstStyle/>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Участие в ритуалах. Активно участвуйте в купании, чтении сказок перед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сном – это </a:t>
            </a:r>
            <a:r>
              <a:rPr lang="ru-RU" sz="2200" dirty="0">
                <a:solidFill>
                  <a:schemeClr val="accent6">
                    <a:lumMod val="50000"/>
                  </a:schemeClr>
                </a:solidFill>
                <a:latin typeface="Times New Roman" panose="02020603050405020304" pitchFamily="18" charset="0"/>
                <a:cs typeface="Times New Roman" panose="02020603050405020304" pitchFamily="18" charset="0"/>
              </a:rPr>
              <a:t>укрепляет связь с ребёнком.</a:t>
            </a:r>
          </a:p>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Поддержка матери. Помогайте с домашними делами, готовкой, создавайте условия для отдыха.</a:t>
            </a:r>
          </a:p>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Общение. Разговаривайте с младенцем, даже если это кажется бессмысленным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это развивает его языковые навыки.</a:t>
            </a:r>
          </a:p>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Соблюдение мер безопасности. Не оставляйте ребёнка без присмотра в ванной, на </a:t>
            </a:r>
            <a:r>
              <a:rPr lang="ru-RU" sz="2200" dirty="0" err="1">
                <a:solidFill>
                  <a:schemeClr val="accent6">
                    <a:lumMod val="50000"/>
                  </a:schemeClr>
                </a:solidFill>
                <a:latin typeface="Times New Roman" panose="02020603050405020304" pitchFamily="18" charset="0"/>
                <a:cs typeface="Times New Roman" panose="02020603050405020304" pitchFamily="18" charset="0"/>
              </a:rPr>
              <a:t>пеленальном</a:t>
            </a:r>
            <a:r>
              <a:rPr lang="ru-RU" sz="2200" dirty="0">
                <a:solidFill>
                  <a:schemeClr val="accent6">
                    <a:lumMod val="50000"/>
                  </a:schemeClr>
                </a:solidFill>
                <a:latin typeface="Times New Roman" panose="02020603050405020304" pitchFamily="18" charset="0"/>
                <a:cs typeface="Times New Roman" panose="02020603050405020304" pitchFamily="18" charset="0"/>
              </a:rPr>
              <a:t> столе, диване или кровати.</a:t>
            </a:r>
          </a:p>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Забота о себе. Отцу важно следить за собственным здоровьем и эмоциональным состоянием, чтобы эффективно заботиться о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ребёнке.</a:t>
            </a:r>
          </a:p>
          <a:p>
            <a:pPr algn="ctr"/>
            <a:endParaRPr lang="ru-RU" sz="22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Ключевое </a:t>
            </a:r>
            <a:r>
              <a:rPr lang="ru-RU" sz="2200" dirty="0">
                <a:solidFill>
                  <a:schemeClr val="accent6">
                    <a:lumMod val="50000"/>
                  </a:schemeClr>
                </a:solidFill>
                <a:latin typeface="Times New Roman" panose="02020603050405020304" pitchFamily="18" charset="0"/>
                <a:cs typeface="Times New Roman" panose="02020603050405020304" pitchFamily="18" charset="0"/>
              </a:rPr>
              <a:t>значение имеет не биологический пол родителя, а степень его эмоциональной </a:t>
            </a:r>
            <a:r>
              <a:rPr lang="ru-RU" sz="2200" dirty="0" err="1">
                <a:solidFill>
                  <a:schemeClr val="accent6">
                    <a:lumMod val="50000"/>
                  </a:schemeClr>
                </a:solidFill>
                <a:latin typeface="Times New Roman" panose="02020603050405020304" pitchFamily="18" charset="0"/>
                <a:cs typeface="Times New Roman" panose="02020603050405020304" pitchFamily="18" charset="0"/>
              </a:rPr>
              <a:t>вовлечённости</a:t>
            </a:r>
            <a:r>
              <a:rPr lang="ru-RU" sz="2200" dirty="0">
                <a:solidFill>
                  <a:schemeClr val="accent6">
                    <a:lumMod val="50000"/>
                  </a:schemeClr>
                </a:solidFill>
                <a:latin typeface="Times New Roman" panose="02020603050405020304" pitchFamily="18" charset="0"/>
                <a:cs typeface="Times New Roman" panose="02020603050405020304" pitchFamily="18" charset="0"/>
              </a:rPr>
              <a:t> и готовности быть рядом. Даже если папа не проводит с малышом много времени, но проявляет интерес, поддержку и стабильность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это уже большой вклад. </a:t>
            </a:r>
          </a:p>
          <a:p>
            <a:pPr marL="342900" indent="-342900" algn="ctr">
              <a:buFont typeface="Arial" panose="020B0604020202020204" pitchFamily="34" charset="0"/>
              <a:buChar char="•"/>
            </a:pPr>
            <a:endParaRPr lang="ru-RU" sz="2200" dirty="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28674" name="Picture 2" descr="https://avatars.mds.yandex.net/i?id=6aba3e4fe470f25783b983f95f0a604cd44da1de-5888174-images-thumbs&amp;n=13"/>
          <p:cNvPicPr>
            <a:picLocks noChangeAspect="1" noChangeArrowheads="1"/>
          </p:cNvPicPr>
          <p:nvPr/>
        </p:nvPicPr>
        <p:blipFill rotWithShape="1">
          <a:blip r:embed="rId2">
            <a:extLst>
              <a:ext uri="{28A0092B-C50C-407E-A947-70E740481C1C}">
                <a14:useLocalDpi xmlns:a14="http://schemas.microsoft.com/office/drawing/2010/main" val="0"/>
              </a:ext>
            </a:extLst>
          </a:blip>
          <a:srcRect l="7267" r="8864" b="12287"/>
          <a:stretch/>
        </p:blipFill>
        <p:spPr bwMode="auto">
          <a:xfrm>
            <a:off x="4853188" y="5124975"/>
            <a:ext cx="2485624" cy="17330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69192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79" y="185498"/>
            <a:ext cx="12183976"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Роль отца в жизни младенца, в формировании будущей личности ребёнка</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28779" y="708718"/>
            <a:ext cx="11934576" cy="4154984"/>
          </a:xfrm>
          <a:prstGeom prst="rect">
            <a:avLst/>
          </a:prstGeom>
          <a:noFill/>
        </p:spPr>
        <p:txBody>
          <a:bodyPr wrap="square" rtlCol="0">
            <a:spAutoFit/>
          </a:bodyPr>
          <a:lstStyle/>
          <a:p>
            <a:pPr algn="ctr"/>
            <a:r>
              <a:rPr lang="ru-RU" sz="2200" b="1" dirty="0" smtClean="0">
                <a:solidFill>
                  <a:schemeClr val="accent6">
                    <a:lumMod val="50000"/>
                  </a:schemeClr>
                </a:solidFill>
                <a:latin typeface="Times New Roman" panose="02020603050405020304" pitchFamily="18" charset="0"/>
                <a:cs typeface="Times New Roman" panose="02020603050405020304" pitchFamily="18" charset="0"/>
              </a:rPr>
              <a:t>В жизни младенца</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Эмоциональная </a:t>
            </a:r>
            <a:r>
              <a:rPr lang="ru-RU" sz="2200" dirty="0">
                <a:solidFill>
                  <a:schemeClr val="accent6">
                    <a:lumMod val="50000"/>
                  </a:schemeClr>
                </a:solidFill>
                <a:latin typeface="Times New Roman" panose="02020603050405020304" pitchFamily="18" charset="0"/>
                <a:cs typeface="Times New Roman" panose="02020603050405020304" pitchFamily="18" charset="0"/>
              </a:rPr>
              <a:t>поддержка. Папа даёт ощущение безопасности и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стабильности – это </a:t>
            </a:r>
            <a:r>
              <a:rPr lang="ru-RU" sz="2200" dirty="0">
                <a:solidFill>
                  <a:schemeClr val="accent6">
                    <a:lumMod val="50000"/>
                  </a:schemeClr>
                </a:solidFill>
                <a:latin typeface="Times New Roman" panose="02020603050405020304" pitchFamily="18" charset="0"/>
                <a:cs typeface="Times New Roman" panose="02020603050405020304" pitchFamily="18" charset="0"/>
              </a:rPr>
              <a:t>фундамент для здоровой привязанности.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Альтернативный </a:t>
            </a:r>
            <a:r>
              <a:rPr lang="ru-RU" sz="2200" dirty="0">
                <a:solidFill>
                  <a:schemeClr val="accent6">
                    <a:lumMod val="50000"/>
                  </a:schemeClr>
                </a:solidFill>
                <a:latin typeface="Times New Roman" panose="02020603050405020304" pitchFamily="18" charset="0"/>
                <a:cs typeface="Times New Roman" panose="02020603050405020304" pitchFamily="18" charset="0"/>
              </a:rPr>
              <a:t>опыт взаимодействия. Папа даёт малышу иные, чем мама, тактильные, звуковые и социальные ощущения. Это помогает ребёнку постепенно «отделяться» от тесной симбиотической связи с матерью и знакомиться с разнообразием мира.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Участие </a:t>
            </a:r>
            <a:r>
              <a:rPr lang="ru-RU" sz="2200" dirty="0">
                <a:solidFill>
                  <a:schemeClr val="accent6">
                    <a:lumMod val="50000"/>
                  </a:schemeClr>
                </a:solidFill>
                <a:latin typeface="Times New Roman" panose="02020603050405020304" pitchFamily="18" charset="0"/>
                <a:cs typeface="Times New Roman" panose="02020603050405020304" pitchFamily="18" charset="0"/>
              </a:rPr>
              <a:t>в уходе. Папа может брать на себя часть рутинных задач: менять подгузники, купать, укладывать спать, кормить. Это не только разгружает маму, но и создаёт для ребёнка дополнительный канал связи.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Стимуляция </a:t>
            </a:r>
            <a:r>
              <a:rPr lang="ru-RU" sz="2200" dirty="0">
                <a:solidFill>
                  <a:schemeClr val="accent6">
                    <a:lumMod val="50000"/>
                  </a:schemeClr>
                </a:solidFill>
                <a:latin typeface="Times New Roman" panose="02020603050405020304" pitchFamily="18" charset="0"/>
                <a:cs typeface="Times New Roman" panose="02020603050405020304" pitchFamily="18" charset="0"/>
              </a:rPr>
              <a:t>развития. Через активные игры (подбрасывания, качание, шумные забавы) папа развивает двигательные навыки, реакцию, умение взаимодействовать. Даже простое общение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разговоры, песенки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закладывает основы речи и мышления. </a:t>
            </a:r>
          </a:p>
        </p:txBody>
      </p:sp>
      <p:pic>
        <p:nvPicPr>
          <p:cNvPr id="32770" name="Picture 2" descr="https://avatars.mds.yandex.net/i?id=ebce4e3d8bea6ae6093f939f899b5340ab33639a-9097502-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8701" y="4828618"/>
            <a:ext cx="3334599" cy="18757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2157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79" y="185498"/>
            <a:ext cx="12183976"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Роль отца в жизни младенца, в формировании будущей личности ребёнка</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28779" y="708718"/>
            <a:ext cx="11934576" cy="6186309"/>
          </a:xfrm>
          <a:prstGeom prst="rect">
            <a:avLst/>
          </a:prstGeom>
          <a:noFill/>
        </p:spPr>
        <p:txBody>
          <a:bodyPr wrap="square" rtlCol="0">
            <a:spAutoFit/>
          </a:bodyPr>
          <a:lstStyle/>
          <a:p>
            <a:pPr algn="ctr"/>
            <a:r>
              <a:rPr lang="ru-RU" sz="2200" b="1" dirty="0">
                <a:solidFill>
                  <a:schemeClr val="accent6">
                    <a:lumMod val="50000"/>
                  </a:schemeClr>
                </a:solidFill>
                <a:latin typeface="Times New Roman" panose="02020603050405020304" pitchFamily="18" charset="0"/>
                <a:cs typeface="Times New Roman" panose="02020603050405020304" pitchFamily="18" charset="0"/>
              </a:rPr>
              <a:t>В формировании будущей личности</a:t>
            </a:r>
            <a:r>
              <a:rPr lang="ru-RU" sz="2200" b="1" dirty="0" smtClean="0">
                <a:solidFill>
                  <a:schemeClr val="accent6">
                    <a:lumMod val="50000"/>
                  </a:schemeClr>
                </a:solidFill>
                <a:latin typeface="Times New Roman" panose="02020603050405020304" pitchFamily="18" charset="0"/>
                <a:cs typeface="Times New Roman" panose="02020603050405020304" pitchFamily="18" charset="0"/>
              </a:rPr>
              <a:t>:</a:t>
            </a:r>
            <a:endParaRPr lang="ru-RU" sz="22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Модель отношений. Отец становится для ребёнка первой ролевой моделью мужчины/женщины. Это влияет на то, как в будущем человек будет строить собственные партнёрские и семейные отношения.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Чувство </a:t>
            </a:r>
            <a:r>
              <a:rPr lang="ru-RU" sz="2200" dirty="0">
                <a:solidFill>
                  <a:schemeClr val="accent6">
                    <a:lumMod val="50000"/>
                  </a:schemeClr>
                </a:solidFill>
                <a:latin typeface="Times New Roman" panose="02020603050405020304" pitchFamily="18" charset="0"/>
                <a:cs typeface="Times New Roman" panose="02020603050405020304" pitchFamily="18" charset="0"/>
              </a:rPr>
              <a:t>границ и ответственности. Папа часто выступает тем, кто устанавливает чёткие границы и справедливые правила. Это помогает ребёнку научиться понимать, что допустимо, а что нет, развивать самоконтроль.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Самооценка </a:t>
            </a:r>
            <a:r>
              <a:rPr lang="ru-RU" sz="2200" dirty="0">
                <a:solidFill>
                  <a:schemeClr val="accent6">
                    <a:lumMod val="50000"/>
                  </a:schemeClr>
                </a:solidFill>
                <a:latin typeface="Times New Roman" panose="02020603050405020304" pitchFamily="18" charset="0"/>
                <a:cs typeface="Times New Roman" panose="02020603050405020304" pitchFamily="18" charset="0"/>
              </a:rPr>
              <a:t>и мотивация. Внимание и интерес отца к делам ребёнка формируют у того ощущение собственной ценности, стимулируют любознательность, стремление к достижениям.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Знакомство </a:t>
            </a:r>
            <a:r>
              <a:rPr lang="ru-RU" sz="2200" dirty="0">
                <a:solidFill>
                  <a:schemeClr val="accent6">
                    <a:lumMod val="50000"/>
                  </a:schemeClr>
                </a:solidFill>
                <a:latin typeface="Times New Roman" panose="02020603050405020304" pitchFamily="18" charset="0"/>
                <a:cs typeface="Times New Roman" panose="02020603050405020304" pitchFamily="18" charset="0"/>
              </a:rPr>
              <a:t>с социумом. Через взаимодействие с отцом ребёнок получает первый опыт общения в более широкой социальной среде, учится взаимодействовать с авторитетом, осваивать инструменты одобрения и порицания.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Эмоциональная </a:t>
            </a:r>
            <a:r>
              <a:rPr lang="ru-RU" sz="2200" dirty="0">
                <a:solidFill>
                  <a:schemeClr val="accent6">
                    <a:lumMod val="50000"/>
                  </a:schemeClr>
                </a:solidFill>
                <a:latin typeface="Times New Roman" panose="02020603050405020304" pitchFamily="18" charset="0"/>
                <a:cs typeface="Times New Roman" panose="02020603050405020304" pitchFamily="18" charset="0"/>
              </a:rPr>
              <a:t>регуляция. Папа своим примером показывает, как справляться с разочарованием, гневом или стрессом — это закладывает основы здоровых стратегий управления эмоциями.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Гендерная </a:t>
            </a:r>
            <a:r>
              <a:rPr lang="ru-RU" sz="2200" dirty="0">
                <a:solidFill>
                  <a:schemeClr val="accent6">
                    <a:lumMod val="50000"/>
                  </a:schemeClr>
                </a:solidFill>
                <a:latin typeface="Times New Roman" panose="02020603050405020304" pitchFamily="18" charset="0"/>
                <a:cs typeface="Times New Roman" panose="02020603050405020304" pitchFamily="18" charset="0"/>
              </a:rPr>
              <a:t>идентичность. В раннем возрасте через общение с отцом у ребёнка начинает формироваться понимание своей половой роли. </a:t>
            </a:r>
          </a:p>
        </p:txBody>
      </p:sp>
    </p:spTree>
    <p:extLst>
      <p:ext uri="{BB962C8B-B14F-4D97-AF65-F5344CB8AC3E}">
        <p14:creationId xmlns:p14="http://schemas.microsoft.com/office/powerpoint/2010/main" val="15088576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48063" y="0"/>
            <a:ext cx="9121792"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График посещения педиатра </a:t>
            </a:r>
          </a:p>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и врачей других специальностей на первом году жизни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41671" y="954107"/>
            <a:ext cx="11934576" cy="5847755"/>
          </a:xfrm>
          <a:prstGeom prst="rect">
            <a:avLst/>
          </a:prstGeom>
          <a:noFill/>
        </p:spPr>
        <p:txBody>
          <a:bodyPr wrap="square" rtlCol="0">
            <a:spAutoFit/>
          </a:bodyPr>
          <a:lstStyle/>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Новорождённый (до 1 месяца). После выписки из роддома врач (патронаж) посещает малыша примерно раз в неделю, чтобы оценить адаптацию и дать рекомендации.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1 </a:t>
            </a:r>
            <a:r>
              <a:rPr lang="ru-RU" sz="2200" dirty="0">
                <a:solidFill>
                  <a:schemeClr val="accent6">
                    <a:lumMod val="50000"/>
                  </a:schemeClr>
                </a:solidFill>
                <a:latin typeface="Times New Roman" panose="02020603050405020304" pitchFamily="18" charset="0"/>
                <a:cs typeface="Times New Roman" panose="02020603050405020304" pitchFamily="18" charset="0"/>
              </a:rPr>
              <a:t>месяц. Первый плановый визит в поликлинику. Осматривают: педиатр, невролог, детский хирург, офтальмолог, детский стоматолог. В этом же возрасте часто назначают УЗИ (брюшная полость, почки, тазобедренные суставы, сердце, головной мозг) и </a:t>
            </a:r>
            <a:r>
              <a:rPr lang="ru-RU" sz="2200" dirty="0" err="1">
                <a:solidFill>
                  <a:schemeClr val="accent6">
                    <a:lumMod val="50000"/>
                  </a:schemeClr>
                </a:solidFill>
                <a:latin typeface="Times New Roman" panose="02020603050405020304" pitchFamily="18" charset="0"/>
                <a:cs typeface="Times New Roman" panose="02020603050405020304" pitchFamily="18" charset="0"/>
              </a:rPr>
              <a:t>аудиологический</a:t>
            </a:r>
            <a:r>
              <a:rPr lang="ru-RU" sz="2200" dirty="0">
                <a:solidFill>
                  <a:schemeClr val="accent6">
                    <a:lumMod val="50000"/>
                  </a:schemeClr>
                </a:solidFill>
                <a:latin typeface="Times New Roman" panose="02020603050405020304" pitchFamily="18" charset="0"/>
                <a:cs typeface="Times New Roman" panose="02020603050405020304" pitchFamily="18" charset="0"/>
              </a:rPr>
              <a:t> скрининг.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2 </a:t>
            </a:r>
            <a:r>
              <a:rPr lang="ru-RU" sz="2200" dirty="0">
                <a:solidFill>
                  <a:schemeClr val="accent6">
                    <a:lumMod val="50000"/>
                  </a:schemeClr>
                </a:solidFill>
                <a:latin typeface="Times New Roman" panose="02020603050405020304" pitchFamily="18" charset="0"/>
                <a:cs typeface="Times New Roman" panose="02020603050405020304" pitchFamily="18" charset="0"/>
              </a:rPr>
              <a:t>месяца. Педиатр. Обычно в этот визит назначают общие анализы крови и мочи.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3 </a:t>
            </a:r>
            <a:r>
              <a:rPr lang="ru-RU" sz="2200" dirty="0">
                <a:solidFill>
                  <a:schemeClr val="accent6">
                    <a:lumMod val="50000"/>
                  </a:schemeClr>
                </a:solidFill>
                <a:latin typeface="Times New Roman" panose="02020603050405020304" pitchFamily="18" charset="0"/>
                <a:cs typeface="Times New Roman" panose="02020603050405020304" pitchFamily="18" charset="0"/>
              </a:rPr>
              <a:t>месяца. Педиатр и травматолог-ортопед. К этому времени ребёнок уже активно развивается, и специалист оценит тазобедренные суставы.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4–11 </a:t>
            </a:r>
            <a:r>
              <a:rPr lang="ru-RU" sz="2200" dirty="0">
                <a:solidFill>
                  <a:schemeClr val="accent6">
                    <a:lumMod val="50000"/>
                  </a:schemeClr>
                </a:solidFill>
                <a:latin typeface="Times New Roman" panose="02020603050405020304" pitchFamily="18" charset="0"/>
                <a:cs typeface="Times New Roman" panose="02020603050405020304" pitchFamily="18" charset="0"/>
              </a:rPr>
              <a:t>месяцев. Педиатр продолжает ежемесячные осмотры. Остальные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специалисты – только </a:t>
            </a:r>
            <a:r>
              <a:rPr lang="ru-RU" sz="2200" dirty="0">
                <a:solidFill>
                  <a:schemeClr val="accent6">
                    <a:lumMod val="50000"/>
                  </a:schemeClr>
                </a:solidFill>
                <a:latin typeface="Times New Roman" panose="02020603050405020304" pitchFamily="18" charset="0"/>
                <a:cs typeface="Times New Roman" panose="02020603050405020304" pitchFamily="18" charset="0"/>
              </a:rPr>
              <a:t>по показаниям.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12 </a:t>
            </a:r>
            <a:r>
              <a:rPr lang="ru-RU" sz="2200" dirty="0">
                <a:solidFill>
                  <a:schemeClr val="accent6">
                    <a:lumMod val="50000"/>
                  </a:schemeClr>
                </a:solidFill>
                <a:latin typeface="Times New Roman" panose="02020603050405020304" pitchFamily="18" charset="0"/>
                <a:cs typeface="Times New Roman" panose="02020603050405020304" pitchFamily="18" charset="0"/>
              </a:rPr>
              <a:t>месяцев. Расширенный осмотр: педиатр, невролог, детский хирург, </a:t>
            </a:r>
            <a:r>
              <a:rPr lang="ru-RU" sz="2200" dirty="0" err="1">
                <a:solidFill>
                  <a:schemeClr val="accent6">
                    <a:lumMod val="50000"/>
                  </a:schemeClr>
                </a:solidFill>
                <a:latin typeface="Times New Roman" panose="02020603050405020304" pitchFamily="18" charset="0"/>
                <a:cs typeface="Times New Roman" panose="02020603050405020304" pitchFamily="18" charset="0"/>
              </a:rPr>
              <a:t>оториноларинголог</a:t>
            </a:r>
            <a:r>
              <a:rPr lang="ru-RU" sz="2200" dirty="0">
                <a:solidFill>
                  <a:schemeClr val="accent6">
                    <a:lumMod val="50000"/>
                  </a:schemeClr>
                </a:solidFill>
                <a:latin typeface="Times New Roman" panose="02020603050405020304" pitchFamily="18" charset="0"/>
                <a:cs typeface="Times New Roman" panose="02020603050405020304" pitchFamily="18" charset="0"/>
              </a:rPr>
              <a:t>, травматолог-ортопед, офтальмолог. Могут назначить общий анализ крови, мочи, ЭКГ. </a:t>
            </a:r>
            <a:endParaRPr lang="ru-RU" sz="22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200" dirty="0">
                <a:solidFill>
                  <a:schemeClr val="accent6">
                    <a:lumMod val="50000"/>
                  </a:schemeClr>
                </a:solidFill>
                <a:latin typeface="Times New Roman" panose="02020603050405020304" pitchFamily="18" charset="0"/>
                <a:cs typeface="Times New Roman" panose="02020603050405020304" pitchFamily="18" charset="0"/>
              </a:rPr>
              <a:t>Этот график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ориентир. Педиатр составит индивидуальный план с учётом здоровья ребёнка, особенностей развития и других факторов. Для недоношенных детей или детей с хроническими заболеваниями врач может назначить более частые осмотры. </a:t>
            </a:r>
          </a:p>
          <a:p>
            <a:pPr algn="ctr"/>
            <a:r>
              <a:rPr lang="ru-RU" sz="2200" b="1" dirty="0">
                <a:solidFill>
                  <a:schemeClr val="accent6">
                    <a:lumMod val="50000"/>
                  </a:schemeClr>
                </a:solidFill>
                <a:latin typeface="Times New Roman" panose="02020603050405020304" pitchFamily="18" charset="0"/>
                <a:cs typeface="Times New Roman" panose="02020603050405020304" pitchFamily="18" charset="0"/>
              </a:rPr>
              <a:t>При любых жалобах (лихорадка, сыпь, изменение поведения, снижение аппетита) обращайтесь вне графика</a:t>
            </a:r>
            <a:r>
              <a:rPr lang="ru-RU" sz="2200" b="1" dirty="0" smtClean="0">
                <a:solidFill>
                  <a:schemeClr val="accent6">
                    <a:lumMod val="50000"/>
                  </a:schemeClr>
                </a:solidFill>
                <a:latin typeface="Times New Roman" panose="02020603050405020304" pitchFamily="18" charset="0"/>
                <a:cs typeface="Times New Roman" panose="02020603050405020304" pitchFamily="18" charset="0"/>
              </a:rPr>
              <a:t>.</a:t>
            </a:r>
            <a:endParaRPr lang="ru-RU" sz="22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9060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86968" y="0"/>
            <a:ext cx="6818213"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Вакцинация детей на первом году жизни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28786" y="523220"/>
            <a:ext cx="11934576" cy="6232475"/>
          </a:xfrm>
          <a:prstGeom prst="rect">
            <a:avLst/>
          </a:prstGeom>
          <a:noFill/>
        </p:spPr>
        <p:txBody>
          <a:bodyPr wrap="square" rtlCol="0">
            <a:spAutoFit/>
          </a:bodyPr>
          <a:lstStyle/>
          <a:p>
            <a:pPr marL="342900" indent="-342900" algn="ctr">
              <a:buFont typeface="Arial" panose="020B0604020202020204" pitchFamily="34" charset="0"/>
              <a:buChar char="•"/>
            </a:pPr>
            <a:r>
              <a:rPr lang="ru-RU" sz="2100" dirty="0">
                <a:solidFill>
                  <a:schemeClr val="accent6">
                    <a:lumMod val="50000"/>
                  </a:schemeClr>
                </a:solidFill>
                <a:latin typeface="Times New Roman" panose="02020603050405020304" pitchFamily="18" charset="0"/>
                <a:cs typeface="Times New Roman" panose="02020603050405020304" pitchFamily="18" charset="0"/>
              </a:rPr>
              <a:t>Первые сутки после </a:t>
            </a:r>
            <a:r>
              <a:rPr lang="ru-RU" sz="2100" dirty="0" smtClean="0">
                <a:solidFill>
                  <a:schemeClr val="accent6">
                    <a:lumMod val="50000"/>
                  </a:schemeClr>
                </a:solidFill>
                <a:latin typeface="Times New Roman" panose="02020603050405020304" pitchFamily="18" charset="0"/>
                <a:cs typeface="Times New Roman" panose="02020603050405020304" pitchFamily="18" charset="0"/>
              </a:rPr>
              <a:t>рождения – первая </a:t>
            </a:r>
            <a:r>
              <a:rPr lang="ru-RU" sz="2100" dirty="0">
                <a:solidFill>
                  <a:schemeClr val="accent6">
                    <a:lumMod val="50000"/>
                  </a:schemeClr>
                </a:solidFill>
                <a:latin typeface="Times New Roman" panose="02020603050405020304" pitchFamily="18" charset="0"/>
                <a:cs typeface="Times New Roman" panose="02020603050405020304" pitchFamily="18" charset="0"/>
              </a:rPr>
              <a:t>доза вакцины от гепатита В. </a:t>
            </a:r>
          </a:p>
          <a:p>
            <a:pPr marL="342900" indent="-342900" algn="ctr">
              <a:buFont typeface="Arial" panose="020B0604020202020204" pitchFamily="34" charset="0"/>
              <a:buChar char="•"/>
            </a:pPr>
            <a:r>
              <a:rPr lang="en-US" sz="2100" dirty="0" smtClean="0">
                <a:solidFill>
                  <a:schemeClr val="accent6">
                    <a:lumMod val="50000"/>
                  </a:schemeClr>
                </a:solidFill>
                <a:latin typeface="Times New Roman" panose="02020603050405020304" pitchFamily="18" charset="0"/>
                <a:cs typeface="Times New Roman" panose="02020603050405020304" pitchFamily="18" charset="0"/>
              </a:rPr>
              <a:t>3–7 </a:t>
            </a:r>
            <a:r>
              <a:rPr lang="ru-RU" sz="2100" dirty="0">
                <a:solidFill>
                  <a:schemeClr val="accent6">
                    <a:lumMod val="50000"/>
                  </a:schemeClr>
                </a:solidFill>
                <a:latin typeface="Times New Roman" panose="02020603050405020304" pitchFamily="18" charset="0"/>
                <a:cs typeface="Times New Roman" panose="02020603050405020304" pitchFamily="18" charset="0"/>
              </a:rPr>
              <a:t>день жизни — прививка от туберкулёза (БЦЖ-М; в некоторых случаях –</a:t>
            </a:r>
            <a:r>
              <a:rPr lang="ru-RU" sz="21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100" dirty="0">
                <a:solidFill>
                  <a:schemeClr val="accent6">
                    <a:lumMod val="50000"/>
                  </a:schemeClr>
                </a:solidFill>
                <a:latin typeface="Times New Roman" panose="02020603050405020304" pitchFamily="18" charset="0"/>
                <a:cs typeface="Times New Roman" panose="02020603050405020304" pitchFamily="18" charset="0"/>
              </a:rPr>
              <a:t>БЦЖ). </a:t>
            </a:r>
          </a:p>
          <a:p>
            <a:pPr marL="342900" indent="-342900" algn="ctr">
              <a:buFont typeface="Arial" panose="020B0604020202020204" pitchFamily="34" charset="0"/>
              <a:buChar char="•"/>
            </a:pPr>
            <a:r>
              <a:rPr lang="en-US" sz="2100" dirty="0" smtClean="0">
                <a:solidFill>
                  <a:schemeClr val="accent6">
                    <a:lumMod val="50000"/>
                  </a:schemeClr>
                </a:solidFill>
                <a:latin typeface="Times New Roman" panose="02020603050405020304" pitchFamily="18" charset="0"/>
                <a:cs typeface="Times New Roman" panose="02020603050405020304" pitchFamily="18" charset="0"/>
              </a:rPr>
              <a:t>1 </a:t>
            </a:r>
            <a:r>
              <a:rPr lang="ru-RU" sz="2100" dirty="0">
                <a:solidFill>
                  <a:schemeClr val="accent6">
                    <a:lumMod val="50000"/>
                  </a:schemeClr>
                </a:solidFill>
                <a:latin typeface="Times New Roman" panose="02020603050405020304" pitchFamily="18" charset="0"/>
                <a:cs typeface="Times New Roman" panose="02020603050405020304" pitchFamily="18" charset="0"/>
              </a:rPr>
              <a:t>месяц –</a:t>
            </a:r>
            <a:r>
              <a:rPr lang="ru-RU" sz="21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100" dirty="0">
                <a:solidFill>
                  <a:schemeClr val="accent6">
                    <a:lumMod val="50000"/>
                  </a:schemeClr>
                </a:solidFill>
                <a:latin typeface="Times New Roman" panose="02020603050405020304" pitchFamily="18" charset="0"/>
                <a:cs typeface="Times New Roman" panose="02020603050405020304" pitchFamily="18" charset="0"/>
              </a:rPr>
              <a:t>вторая доза гепатита В. </a:t>
            </a:r>
          </a:p>
          <a:p>
            <a:pPr marL="342900" indent="-342900" algn="ctr">
              <a:buFont typeface="Arial" panose="020B0604020202020204" pitchFamily="34" charset="0"/>
              <a:buChar char="•"/>
            </a:pPr>
            <a:r>
              <a:rPr lang="en-US" sz="2100" dirty="0" smtClean="0">
                <a:solidFill>
                  <a:schemeClr val="accent6">
                    <a:lumMod val="50000"/>
                  </a:schemeClr>
                </a:solidFill>
                <a:latin typeface="Times New Roman" panose="02020603050405020304" pitchFamily="18" charset="0"/>
                <a:cs typeface="Times New Roman" panose="02020603050405020304" pitchFamily="18" charset="0"/>
              </a:rPr>
              <a:t>2 </a:t>
            </a:r>
            <a:r>
              <a:rPr lang="ru-RU" sz="2100" dirty="0">
                <a:solidFill>
                  <a:schemeClr val="accent6">
                    <a:lumMod val="50000"/>
                  </a:schemeClr>
                </a:solidFill>
                <a:latin typeface="Times New Roman" panose="02020603050405020304" pitchFamily="18" charset="0"/>
                <a:cs typeface="Times New Roman" panose="02020603050405020304" pitchFamily="18" charset="0"/>
              </a:rPr>
              <a:t>месяца –</a:t>
            </a:r>
            <a:r>
              <a:rPr lang="ru-RU" sz="21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100" dirty="0">
                <a:solidFill>
                  <a:schemeClr val="accent6">
                    <a:lumMod val="50000"/>
                  </a:schemeClr>
                </a:solidFill>
                <a:latin typeface="Times New Roman" panose="02020603050405020304" pitchFamily="18" charset="0"/>
                <a:cs typeface="Times New Roman" panose="02020603050405020304" pitchFamily="18" charset="0"/>
              </a:rPr>
              <a:t>первая доза пневмококковой инфекции, а также первая вакцинация от полиомиелита, коклюша, дифтерии, столбняка (АКДС) и гемофильной инфекции типа </a:t>
            </a:r>
            <a:r>
              <a:rPr lang="en-US" sz="2100" dirty="0">
                <a:solidFill>
                  <a:schemeClr val="accent6">
                    <a:lumMod val="50000"/>
                  </a:schemeClr>
                </a:solidFill>
                <a:latin typeface="Times New Roman" panose="02020603050405020304" pitchFamily="18" charset="0"/>
                <a:cs typeface="Times New Roman" panose="02020603050405020304" pitchFamily="18" charset="0"/>
              </a:rPr>
              <a:t>b (</a:t>
            </a:r>
            <a:r>
              <a:rPr lang="ru-RU" sz="2100" dirty="0">
                <a:solidFill>
                  <a:schemeClr val="accent6">
                    <a:lumMod val="50000"/>
                  </a:schemeClr>
                </a:solidFill>
                <a:latin typeface="Times New Roman" panose="02020603050405020304" pitchFamily="18" charset="0"/>
                <a:cs typeface="Times New Roman" panose="02020603050405020304" pitchFamily="18" charset="0"/>
              </a:rPr>
              <a:t>для детей из групп риска). </a:t>
            </a:r>
          </a:p>
          <a:p>
            <a:pPr marL="342900" indent="-342900" algn="ctr">
              <a:buFont typeface="Arial" panose="020B0604020202020204" pitchFamily="34" charset="0"/>
              <a:buChar char="•"/>
            </a:pPr>
            <a:r>
              <a:rPr lang="en-US" sz="2100" dirty="0" smtClean="0">
                <a:solidFill>
                  <a:schemeClr val="accent6">
                    <a:lumMod val="50000"/>
                  </a:schemeClr>
                </a:solidFill>
                <a:latin typeface="Times New Roman" panose="02020603050405020304" pitchFamily="18" charset="0"/>
                <a:cs typeface="Times New Roman" panose="02020603050405020304" pitchFamily="18" charset="0"/>
              </a:rPr>
              <a:t>4,5 </a:t>
            </a:r>
            <a:r>
              <a:rPr lang="ru-RU" sz="2100" dirty="0">
                <a:solidFill>
                  <a:schemeClr val="accent6">
                    <a:lumMod val="50000"/>
                  </a:schemeClr>
                </a:solidFill>
                <a:latin typeface="Times New Roman" panose="02020603050405020304" pitchFamily="18" charset="0"/>
                <a:cs typeface="Times New Roman" panose="02020603050405020304" pitchFamily="18" charset="0"/>
              </a:rPr>
              <a:t>месяца –</a:t>
            </a:r>
            <a:r>
              <a:rPr lang="ru-RU" sz="21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100" dirty="0">
                <a:solidFill>
                  <a:schemeClr val="accent6">
                    <a:lumMod val="50000"/>
                  </a:schemeClr>
                </a:solidFill>
                <a:latin typeface="Times New Roman" panose="02020603050405020304" pitchFamily="18" charset="0"/>
                <a:cs typeface="Times New Roman" panose="02020603050405020304" pitchFamily="18" charset="0"/>
              </a:rPr>
              <a:t>повторные дозы: АКДС, полиомиелит, гемофильная инфекция, пневмококк. </a:t>
            </a:r>
          </a:p>
          <a:p>
            <a:pPr marL="342900" indent="-342900" algn="ctr">
              <a:buFont typeface="Arial" panose="020B0604020202020204" pitchFamily="34" charset="0"/>
              <a:buChar char="•"/>
            </a:pPr>
            <a:r>
              <a:rPr lang="en-US" sz="2100" dirty="0" smtClean="0">
                <a:solidFill>
                  <a:schemeClr val="accent6">
                    <a:lumMod val="50000"/>
                  </a:schemeClr>
                </a:solidFill>
                <a:latin typeface="Times New Roman" panose="02020603050405020304" pitchFamily="18" charset="0"/>
                <a:cs typeface="Times New Roman" panose="02020603050405020304" pitchFamily="18" charset="0"/>
              </a:rPr>
              <a:t>6 </a:t>
            </a:r>
            <a:r>
              <a:rPr lang="ru-RU" sz="2100" dirty="0">
                <a:solidFill>
                  <a:schemeClr val="accent6">
                    <a:lumMod val="50000"/>
                  </a:schemeClr>
                </a:solidFill>
                <a:latin typeface="Times New Roman" panose="02020603050405020304" pitchFamily="18" charset="0"/>
                <a:cs typeface="Times New Roman" panose="02020603050405020304" pitchFamily="18" charset="0"/>
              </a:rPr>
              <a:t>месяцев –</a:t>
            </a:r>
            <a:r>
              <a:rPr lang="ru-RU" sz="21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100" dirty="0">
                <a:solidFill>
                  <a:schemeClr val="accent6">
                    <a:lumMod val="50000"/>
                  </a:schemeClr>
                </a:solidFill>
                <a:latin typeface="Times New Roman" panose="02020603050405020304" pitchFamily="18" charset="0"/>
                <a:cs typeface="Times New Roman" panose="02020603050405020304" pitchFamily="18" charset="0"/>
              </a:rPr>
              <a:t>третья доза гепатита В, завершение первичного цикла АКДС, полиомиелита, пневмококка. </a:t>
            </a:r>
          </a:p>
          <a:p>
            <a:pPr marL="342900" indent="-342900" algn="ctr">
              <a:buFont typeface="Arial" panose="020B0604020202020204" pitchFamily="34" charset="0"/>
              <a:buChar char="•"/>
            </a:pPr>
            <a:r>
              <a:rPr lang="en-US" sz="2100" dirty="0" smtClean="0">
                <a:solidFill>
                  <a:schemeClr val="accent6">
                    <a:lumMod val="50000"/>
                  </a:schemeClr>
                </a:solidFill>
                <a:latin typeface="Times New Roman" panose="02020603050405020304" pitchFamily="18" charset="0"/>
                <a:cs typeface="Times New Roman" panose="02020603050405020304" pitchFamily="18" charset="0"/>
              </a:rPr>
              <a:t>12 </a:t>
            </a:r>
            <a:r>
              <a:rPr lang="ru-RU" sz="2100" dirty="0">
                <a:solidFill>
                  <a:schemeClr val="accent6">
                    <a:lumMod val="50000"/>
                  </a:schemeClr>
                </a:solidFill>
                <a:latin typeface="Times New Roman" panose="02020603050405020304" pitchFamily="18" charset="0"/>
                <a:cs typeface="Times New Roman" panose="02020603050405020304" pitchFamily="18" charset="0"/>
              </a:rPr>
              <a:t>месяцев –</a:t>
            </a:r>
            <a:r>
              <a:rPr lang="ru-RU" sz="21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100" dirty="0">
                <a:solidFill>
                  <a:schemeClr val="accent6">
                    <a:lumMod val="50000"/>
                  </a:schemeClr>
                </a:solidFill>
                <a:latin typeface="Times New Roman" panose="02020603050405020304" pitchFamily="18" charset="0"/>
                <a:cs typeface="Times New Roman" panose="02020603050405020304" pitchFamily="18" charset="0"/>
              </a:rPr>
              <a:t>комплексная прививка от кори, краснухи, эпидемического паротита (КПК). Для детей из группы риска –</a:t>
            </a:r>
            <a:r>
              <a:rPr lang="ru-RU" sz="21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100" dirty="0">
                <a:solidFill>
                  <a:schemeClr val="accent6">
                    <a:lumMod val="50000"/>
                  </a:schemeClr>
                </a:solidFill>
                <a:latin typeface="Times New Roman" panose="02020603050405020304" pitchFamily="18" charset="0"/>
                <a:cs typeface="Times New Roman" panose="02020603050405020304" pitchFamily="18" charset="0"/>
              </a:rPr>
              <a:t>четвёртая доза гепатита В. </a:t>
            </a:r>
            <a:endParaRPr lang="ru-RU" sz="21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100" dirty="0" smtClean="0">
                <a:solidFill>
                  <a:schemeClr val="accent6">
                    <a:lumMod val="50000"/>
                  </a:schemeClr>
                </a:solidFill>
                <a:latin typeface="Times New Roman" panose="02020603050405020304" pitchFamily="18" charset="0"/>
                <a:cs typeface="Times New Roman" panose="02020603050405020304" pitchFamily="18" charset="0"/>
              </a:rPr>
              <a:t>Это </a:t>
            </a:r>
            <a:r>
              <a:rPr lang="ru-RU" sz="2100" dirty="0">
                <a:solidFill>
                  <a:schemeClr val="accent6">
                    <a:lumMod val="50000"/>
                  </a:schemeClr>
                </a:solidFill>
                <a:latin typeface="Times New Roman" panose="02020603050405020304" pitchFamily="18" charset="0"/>
                <a:cs typeface="Times New Roman" panose="02020603050405020304" pitchFamily="18" charset="0"/>
              </a:rPr>
              <a:t>общий график. Врач может скорректировать его с учётом здоровья ребёнка, наличия хронических заболеваний или других особенностей</a:t>
            </a:r>
            <a:r>
              <a:rPr lang="ru-RU" sz="21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ctr">
              <a:buFont typeface="Arial" panose="020B0604020202020204" pitchFamily="34" charset="0"/>
              <a:buChar char="•"/>
            </a:pPr>
            <a:r>
              <a:rPr lang="ru-RU" sz="2100" dirty="0">
                <a:solidFill>
                  <a:schemeClr val="accent6">
                    <a:lumMod val="50000"/>
                  </a:schemeClr>
                </a:solidFill>
                <a:latin typeface="Times New Roman" panose="02020603050405020304" pitchFamily="18" charset="0"/>
                <a:cs typeface="Times New Roman" panose="02020603050405020304" pitchFamily="18" charset="0"/>
              </a:rPr>
              <a:t>Перед каждой прививкой врач осматривает ребёнка, чтобы исключить временные противопоказания (например, острое заболевание). </a:t>
            </a:r>
          </a:p>
          <a:p>
            <a:pPr marL="342900" indent="-342900" algn="ctr">
              <a:buFont typeface="Arial" panose="020B0604020202020204" pitchFamily="34" charset="0"/>
              <a:buChar char="•"/>
            </a:pPr>
            <a:r>
              <a:rPr lang="ru-RU" sz="2100" dirty="0" smtClean="0">
                <a:solidFill>
                  <a:schemeClr val="accent6">
                    <a:lumMod val="50000"/>
                  </a:schemeClr>
                </a:solidFill>
                <a:latin typeface="Times New Roman" panose="02020603050405020304" pitchFamily="18" charset="0"/>
                <a:cs typeface="Times New Roman" panose="02020603050405020304" pitchFamily="18" charset="0"/>
              </a:rPr>
              <a:t>После </a:t>
            </a:r>
            <a:r>
              <a:rPr lang="ru-RU" sz="2100" dirty="0">
                <a:solidFill>
                  <a:schemeClr val="accent6">
                    <a:lumMod val="50000"/>
                  </a:schemeClr>
                </a:solidFill>
                <a:latin typeface="Times New Roman" panose="02020603050405020304" pitchFamily="18" charset="0"/>
                <a:cs typeface="Times New Roman" panose="02020603050405020304" pitchFamily="18" charset="0"/>
              </a:rPr>
              <a:t>прививки возможны нормальные реакции: покраснение в месте укола, небольшое повышение температуры, лёгкая слабость. </a:t>
            </a:r>
            <a:r>
              <a:rPr lang="ru-RU" sz="2100" dirty="0" smtClean="0">
                <a:solidFill>
                  <a:schemeClr val="accent6">
                    <a:lumMod val="50000"/>
                  </a:schemeClr>
                </a:solidFill>
                <a:latin typeface="Times New Roman" panose="02020603050405020304" pitchFamily="18" charset="0"/>
                <a:cs typeface="Times New Roman" panose="02020603050405020304" pitchFamily="18" charset="0"/>
              </a:rPr>
              <a:t>Есть сомнения – </a:t>
            </a:r>
            <a:r>
              <a:rPr lang="ru-RU" sz="2100" dirty="0">
                <a:solidFill>
                  <a:schemeClr val="accent6">
                    <a:lumMod val="50000"/>
                  </a:schemeClr>
                </a:solidFill>
                <a:latin typeface="Times New Roman" panose="02020603050405020304" pitchFamily="18" charset="0"/>
                <a:cs typeface="Times New Roman" panose="02020603050405020304" pitchFamily="18" charset="0"/>
              </a:rPr>
              <a:t>обратитесь к врачу. </a:t>
            </a:r>
          </a:p>
          <a:p>
            <a:pPr marL="342900" indent="-342900" algn="ctr">
              <a:buFont typeface="Arial" panose="020B0604020202020204" pitchFamily="34" charset="0"/>
              <a:buChar char="•"/>
            </a:pPr>
            <a:r>
              <a:rPr lang="ru-RU" sz="2100" dirty="0" smtClean="0">
                <a:solidFill>
                  <a:schemeClr val="accent6">
                    <a:lumMod val="50000"/>
                  </a:schemeClr>
                </a:solidFill>
                <a:latin typeface="Times New Roman" panose="02020603050405020304" pitchFamily="18" charset="0"/>
                <a:cs typeface="Times New Roman" panose="02020603050405020304" pitchFamily="18" charset="0"/>
              </a:rPr>
              <a:t>Сохраняйте </a:t>
            </a:r>
            <a:r>
              <a:rPr lang="ru-RU" sz="2100" dirty="0">
                <a:solidFill>
                  <a:schemeClr val="accent6">
                    <a:lumMod val="50000"/>
                  </a:schemeClr>
                </a:solidFill>
                <a:latin typeface="Times New Roman" panose="02020603050405020304" pitchFamily="18" charset="0"/>
                <a:cs typeface="Times New Roman" panose="02020603050405020304" pitchFamily="18" charset="0"/>
              </a:rPr>
              <a:t>прививочную карту: это поможет врачу отслеживать историю вакцинации и при необходимости корректировать план.</a:t>
            </a:r>
          </a:p>
        </p:txBody>
      </p:sp>
    </p:spTree>
    <p:extLst>
      <p:ext uri="{BB962C8B-B14F-4D97-AF65-F5344CB8AC3E}">
        <p14:creationId xmlns:p14="http://schemas.microsoft.com/office/powerpoint/2010/main" val="10851055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3656" y="0"/>
            <a:ext cx="11844846"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Практическое занятие: пеленание, одевание и купание новорожденного</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73656" y="703524"/>
            <a:ext cx="5802141" cy="5509200"/>
          </a:xfrm>
          <a:prstGeom prst="rect">
            <a:avLst/>
          </a:prstGeom>
          <a:noFill/>
        </p:spPr>
        <p:txBody>
          <a:bodyPr wrap="square" rtlCol="0">
            <a:spAutoFit/>
          </a:bodyPr>
          <a:lstStyle/>
          <a:p>
            <a:pPr algn="ctr"/>
            <a:r>
              <a:rPr lang="ru-RU" sz="2200" b="1" dirty="0">
                <a:solidFill>
                  <a:schemeClr val="accent6">
                    <a:lumMod val="50000"/>
                  </a:schemeClr>
                </a:solidFill>
                <a:latin typeface="Times New Roman" panose="02020603050405020304" pitchFamily="18" charset="0"/>
                <a:cs typeface="Times New Roman" panose="02020603050405020304" pitchFamily="18" charset="0"/>
              </a:rPr>
              <a:t>Пеленание</a:t>
            </a:r>
          </a:p>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Выбирайте свободное пеленание. Оно позволяет ребёнку двигать ручками и ножками, что важно для развития мышц.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Используйте </a:t>
            </a:r>
            <a:r>
              <a:rPr lang="ru-RU" sz="2200" dirty="0">
                <a:solidFill>
                  <a:schemeClr val="accent6">
                    <a:lumMod val="50000"/>
                  </a:schemeClr>
                </a:solidFill>
                <a:latin typeface="Times New Roman" panose="02020603050405020304" pitchFamily="18" charset="0"/>
                <a:cs typeface="Times New Roman" panose="02020603050405020304" pitchFamily="18" charset="0"/>
              </a:rPr>
              <a:t>натуральные ткани (хлопок, муслин, трикотаж).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Следите</a:t>
            </a:r>
            <a:r>
              <a:rPr lang="ru-RU" sz="2200" dirty="0">
                <a:solidFill>
                  <a:schemeClr val="accent6">
                    <a:lumMod val="50000"/>
                  </a:schemeClr>
                </a:solidFill>
                <a:latin typeface="Times New Roman" panose="02020603050405020304" pitchFamily="18" charset="0"/>
                <a:cs typeface="Times New Roman" panose="02020603050405020304" pitchFamily="18" charset="0"/>
              </a:rPr>
              <a:t>, чтобы в области груди оставалось свободное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пространство – туда </a:t>
            </a:r>
            <a:r>
              <a:rPr lang="ru-RU" sz="2200" dirty="0">
                <a:solidFill>
                  <a:schemeClr val="accent6">
                    <a:lumMod val="50000"/>
                  </a:schemeClr>
                </a:solidFill>
                <a:latin typeface="Times New Roman" panose="02020603050405020304" pitchFamily="18" charset="0"/>
                <a:cs typeface="Times New Roman" panose="02020603050405020304" pitchFamily="18" charset="0"/>
              </a:rPr>
              <a:t>должно проходить два пальца.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Не </a:t>
            </a:r>
            <a:r>
              <a:rPr lang="ru-RU" sz="2200" dirty="0">
                <a:solidFill>
                  <a:schemeClr val="accent6">
                    <a:lumMod val="50000"/>
                  </a:schemeClr>
                </a:solidFill>
                <a:latin typeface="Times New Roman" panose="02020603050405020304" pitchFamily="18" charset="0"/>
                <a:cs typeface="Times New Roman" panose="02020603050405020304" pitchFamily="18" charset="0"/>
              </a:rPr>
              <a:t>пеленайте слишком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тепло – это </a:t>
            </a:r>
            <a:r>
              <a:rPr lang="ru-RU" sz="2200" dirty="0">
                <a:solidFill>
                  <a:schemeClr val="accent6">
                    <a:lumMod val="50000"/>
                  </a:schemeClr>
                </a:solidFill>
                <a:latin typeface="Times New Roman" panose="02020603050405020304" pitchFamily="18" charset="0"/>
                <a:cs typeface="Times New Roman" panose="02020603050405020304" pitchFamily="18" charset="0"/>
              </a:rPr>
              <a:t>повышает риск перегрева.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Не </a:t>
            </a:r>
            <a:r>
              <a:rPr lang="ru-RU" sz="2200" dirty="0">
                <a:solidFill>
                  <a:schemeClr val="accent6">
                    <a:lumMod val="50000"/>
                  </a:schemeClr>
                </a:solidFill>
                <a:latin typeface="Times New Roman" panose="02020603050405020304" pitchFamily="18" charset="0"/>
                <a:cs typeface="Times New Roman" panose="02020603050405020304" pitchFamily="18" charset="0"/>
              </a:rPr>
              <a:t>пеленайте, если ребёнок уже начал переворачиваться на живот (риск СВДС).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Широкое </a:t>
            </a:r>
            <a:r>
              <a:rPr lang="ru-RU" sz="2200" dirty="0">
                <a:solidFill>
                  <a:schemeClr val="accent6">
                    <a:lumMod val="50000"/>
                  </a:schemeClr>
                </a:solidFill>
                <a:latin typeface="Times New Roman" panose="02020603050405020304" pitchFamily="18" charset="0"/>
                <a:cs typeface="Times New Roman" panose="02020603050405020304" pitchFamily="18" charset="0"/>
              </a:rPr>
              <a:t>пеленание (с разведением ножек) применяется только по назначению врача при дисплазии тазобедренных суставов. </a:t>
            </a:r>
          </a:p>
        </p:txBody>
      </p:sp>
      <p:pic>
        <p:nvPicPr>
          <p:cNvPr id="35842" name="Picture 2" descr="https://avatars.mds.yandex.net/i?id=9668502280a10c106d46daa689823923460d969e-5224535-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3339" y="991674"/>
            <a:ext cx="6018661" cy="53948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05826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3656" y="0"/>
            <a:ext cx="11844846"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Практическое занятие: пеленание, одевание и купание новорожденного</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73656" y="523220"/>
            <a:ext cx="11934576" cy="3139321"/>
          </a:xfrm>
          <a:prstGeom prst="rect">
            <a:avLst/>
          </a:prstGeom>
          <a:noFill/>
        </p:spPr>
        <p:txBody>
          <a:bodyPr wrap="square" rtlCol="0">
            <a:spAutoFit/>
          </a:bodyPr>
          <a:lstStyle/>
          <a:p>
            <a:pPr algn="ctr"/>
            <a:r>
              <a:rPr lang="ru-RU" sz="2200" b="1" dirty="0" smtClean="0">
                <a:solidFill>
                  <a:schemeClr val="accent6">
                    <a:lumMod val="50000"/>
                  </a:schemeClr>
                </a:solidFill>
                <a:latin typeface="Times New Roman" panose="02020603050405020304" pitchFamily="18" charset="0"/>
                <a:cs typeface="Times New Roman" panose="02020603050405020304" pitchFamily="18" charset="0"/>
              </a:rPr>
              <a:t>Одевание</a:t>
            </a:r>
            <a:endParaRPr lang="ru-RU" sz="2200" b="1" dirty="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Одевайте ребёнка по принципу слоёв. Несколько лёгких слоёв лучше сохраняют тепло, чем один толстый.</a:t>
            </a:r>
          </a:p>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Выбирайте натуральные ткани (хлопок, лён, бамбук)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они пропускают воздух и не раздражают кожу.</a:t>
            </a:r>
          </a:p>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Одежда не должна быть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тесной – она </a:t>
            </a:r>
            <a:r>
              <a:rPr lang="ru-RU" sz="2200" dirty="0">
                <a:solidFill>
                  <a:schemeClr val="accent6">
                    <a:lumMod val="50000"/>
                  </a:schemeClr>
                </a:solidFill>
                <a:latin typeface="Times New Roman" panose="02020603050405020304" pitchFamily="18" charset="0"/>
                <a:cs typeface="Times New Roman" panose="02020603050405020304" pitchFamily="18" charset="0"/>
              </a:rPr>
              <a:t>не должна сдавливать грудную клетку и животик.</a:t>
            </a:r>
          </a:p>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Избегайте мелких деталей, тесьмы и лент, в которых можно запутаться.</a:t>
            </a:r>
          </a:p>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Для прогулок учитывайте погоду. Например, при +20 °C достаточно лёгкого </a:t>
            </a:r>
            <a:r>
              <a:rPr lang="ru-RU" sz="2200" dirty="0" err="1">
                <a:solidFill>
                  <a:schemeClr val="accent6">
                    <a:lumMod val="50000"/>
                  </a:schemeClr>
                </a:solidFill>
                <a:latin typeface="Times New Roman" panose="02020603050405020304" pitchFamily="18" charset="0"/>
                <a:cs typeface="Times New Roman" panose="02020603050405020304" pitchFamily="18" charset="0"/>
              </a:rPr>
              <a:t>боди</a:t>
            </a:r>
            <a:r>
              <a:rPr lang="ru-RU" sz="2200" dirty="0">
                <a:solidFill>
                  <a:schemeClr val="accent6">
                    <a:lumMod val="50000"/>
                  </a:schemeClr>
                </a:solidFill>
                <a:latin typeface="Times New Roman" panose="02020603050405020304" pitchFamily="18" charset="0"/>
                <a:cs typeface="Times New Roman" panose="02020603050405020304" pitchFamily="18" charset="0"/>
              </a:rPr>
              <a:t> и шапочки, а при +15 °C добавьте кофточку и тёплый комбинезон.</a:t>
            </a:r>
          </a:p>
        </p:txBody>
      </p:sp>
      <p:pic>
        <p:nvPicPr>
          <p:cNvPr id="34818" name="Picture 2" descr="https://avatars.mds.yandex.net/i?id=3428b5bccee75bbd659c37d85e6ce9e7cde1aaf0-9068343-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3662541"/>
            <a:ext cx="4572000" cy="30480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0891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3656" y="0"/>
            <a:ext cx="11844846"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Практическое занятие: пеленание, одевание и купание новорожденного</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73656" y="523220"/>
            <a:ext cx="11934576" cy="4154984"/>
          </a:xfrm>
          <a:prstGeom prst="rect">
            <a:avLst/>
          </a:prstGeom>
          <a:noFill/>
        </p:spPr>
        <p:txBody>
          <a:bodyPr wrap="square" rtlCol="0">
            <a:spAutoFit/>
          </a:bodyPr>
          <a:lstStyle/>
          <a:p>
            <a:pPr algn="ctr"/>
            <a:r>
              <a:rPr lang="ru-RU" sz="2200" b="1" dirty="0" smtClean="0">
                <a:solidFill>
                  <a:schemeClr val="accent6">
                    <a:lumMod val="50000"/>
                  </a:schemeClr>
                </a:solidFill>
                <a:latin typeface="Times New Roman" panose="02020603050405020304" pitchFamily="18" charset="0"/>
                <a:cs typeface="Times New Roman" panose="02020603050405020304" pitchFamily="18" charset="0"/>
              </a:rPr>
              <a:t>Купание</a:t>
            </a:r>
            <a:endParaRPr lang="ru-RU" sz="2200" b="1" dirty="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Температура воды: 36–37 °C (проверяйте локтем или термометром).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Температура </a:t>
            </a:r>
            <a:r>
              <a:rPr lang="ru-RU" sz="2200" dirty="0">
                <a:solidFill>
                  <a:schemeClr val="accent6">
                    <a:lumMod val="50000"/>
                  </a:schemeClr>
                </a:solidFill>
                <a:latin typeface="Times New Roman" panose="02020603050405020304" pitchFamily="18" charset="0"/>
                <a:cs typeface="Times New Roman" panose="02020603050405020304" pitchFamily="18" charset="0"/>
              </a:rPr>
              <a:t>воздуха в помещении: не менее 21 °C,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оптимально – 23–25 </a:t>
            </a:r>
            <a:r>
              <a:rPr lang="ru-RU" sz="2200" dirty="0">
                <a:solidFill>
                  <a:schemeClr val="accent6">
                    <a:lumMod val="50000"/>
                  </a:schemeClr>
                </a:solidFill>
                <a:latin typeface="Times New Roman" panose="02020603050405020304" pitchFamily="18" charset="0"/>
                <a:cs typeface="Times New Roman" panose="02020603050405020304" pitchFamily="18" charset="0"/>
              </a:rPr>
              <a:t>°C.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Используйте </a:t>
            </a:r>
            <a:r>
              <a:rPr lang="ru-RU" sz="2200" dirty="0">
                <a:solidFill>
                  <a:schemeClr val="accent6">
                    <a:lumMod val="50000"/>
                  </a:schemeClr>
                </a:solidFill>
                <a:latin typeface="Times New Roman" panose="02020603050405020304" pitchFamily="18" charset="0"/>
                <a:cs typeface="Times New Roman" panose="02020603050405020304" pitchFamily="18" charset="0"/>
              </a:rPr>
              <a:t>детскую ванночку (только для ребёнка).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Моющие </a:t>
            </a:r>
            <a:r>
              <a:rPr lang="ru-RU" sz="2200" dirty="0">
                <a:solidFill>
                  <a:schemeClr val="accent6">
                    <a:lumMod val="50000"/>
                  </a:schemeClr>
                </a:solidFill>
                <a:latin typeface="Times New Roman" panose="02020603050405020304" pitchFamily="18" charset="0"/>
                <a:cs typeface="Times New Roman" panose="02020603050405020304" pitchFamily="18" charset="0"/>
              </a:rPr>
              <a:t>средства (мыло, шампунь) применяйте не чаще 1–2 раз в неделю.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Тщательно </a:t>
            </a:r>
            <a:r>
              <a:rPr lang="ru-RU" sz="2200" dirty="0">
                <a:solidFill>
                  <a:schemeClr val="accent6">
                    <a:lumMod val="50000"/>
                  </a:schemeClr>
                </a:solidFill>
                <a:latin typeface="Times New Roman" panose="02020603050405020304" pitchFamily="18" charset="0"/>
                <a:cs typeface="Times New Roman" panose="02020603050405020304" pitchFamily="18" charset="0"/>
              </a:rPr>
              <a:t>промывайте все складочки: на шее, под мышками, в паху, за ушами.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После </a:t>
            </a:r>
            <a:r>
              <a:rPr lang="ru-RU" sz="2200" dirty="0">
                <a:solidFill>
                  <a:schemeClr val="accent6">
                    <a:lumMod val="50000"/>
                  </a:schemeClr>
                </a:solidFill>
                <a:latin typeface="Times New Roman" panose="02020603050405020304" pitchFamily="18" charset="0"/>
                <a:cs typeface="Times New Roman" panose="02020603050405020304" pitchFamily="18" charset="0"/>
              </a:rPr>
              <a:t>купания промокните кожу мягким полотенцем, не трите.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Не </a:t>
            </a:r>
            <a:r>
              <a:rPr lang="ru-RU" sz="2200" dirty="0">
                <a:solidFill>
                  <a:schemeClr val="accent6">
                    <a:lumMod val="50000"/>
                  </a:schemeClr>
                </a:solidFill>
                <a:latin typeface="Times New Roman" panose="02020603050405020304" pitchFamily="18" charset="0"/>
                <a:cs typeface="Times New Roman" panose="02020603050405020304" pitchFamily="18" charset="0"/>
              </a:rPr>
              <a:t>используйте марганцовку и травяные отвары без назначения врача.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Не </a:t>
            </a:r>
            <a:r>
              <a:rPr lang="ru-RU" sz="2200" dirty="0">
                <a:solidFill>
                  <a:schemeClr val="accent6">
                    <a:lumMod val="50000"/>
                  </a:schemeClr>
                </a:solidFill>
                <a:latin typeface="Times New Roman" panose="02020603050405020304" pitchFamily="18" charset="0"/>
                <a:cs typeface="Times New Roman" panose="02020603050405020304" pitchFamily="18" charset="0"/>
              </a:rPr>
              <a:t>купайте ребёнка в дни вакцинации, при повышении температуры или в период заживления пупочной ранки. </a:t>
            </a:r>
            <a:endParaRPr lang="ru-RU" sz="22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Всегда </a:t>
            </a:r>
            <a:r>
              <a:rPr lang="ru-RU" sz="2200" dirty="0">
                <a:solidFill>
                  <a:schemeClr val="accent6">
                    <a:lumMod val="50000"/>
                  </a:schemeClr>
                </a:solidFill>
                <a:latin typeface="Times New Roman" panose="02020603050405020304" pitchFamily="18" charset="0"/>
                <a:cs typeface="Times New Roman" panose="02020603050405020304" pitchFamily="18" charset="0"/>
              </a:rPr>
              <a:t>будьте рядом с малышом во время купания и пеленания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он может случайно перевернуться. </a:t>
            </a:r>
          </a:p>
        </p:txBody>
      </p:sp>
      <p:pic>
        <p:nvPicPr>
          <p:cNvPr id="33796" name="Picture 4" descr="https://avatars.mds.yandex.net/i?id=faae8b24fff6031a97ee9c1a8e4ba23368029da1-4900601-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4678204"/>
            <a:ext cx="4572000" cy="20764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91193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05483" y="0"/>
            <a:ext cx="8381205"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Безопасность матери и ребёнка в автотранспорте, </a:t>
            </a:r>
          </a:p>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необходимость использования детских автокресел</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41671" y="954107"/>
            <a:ext cx="11934576" cy="3139321"/>
          </a:xfrm>
          <a:prstGeom prst="rect">
            <a:avLst/>
          </a:prstGeom>
          <a:noFill/>
        </p:spPr>
        <p:txBody>
          <a:bodyPr wrap="square" rtlCol="0">
            <a:spAutoFit/>
          </a:bodyPr>
          <a:lstStyle/>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Не перевозите ребёнка на руках: при резком торможении или ДТП малыш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вылетит</a:t>
            </a:r>
            <a:r>
              <a:rPr lang="ru-RU" sz="2200" dirty="0">
                <a:solidFill>
                  <a:schemeClr val="accent6">
                    <a:lumMod val="50000"/>
                  </a:schemeClr>
                </a:solidFill>
                <a:latin typeface="Times New Roman" panose="02020603050405020304" pitchFamily="18" charset="0"/>
                <a:cs typeface="Times New Roman" panose="02020603050405020304" pitchFamily="18" charset="0"/>
              </a:rPr>
              <a:t>»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из рук из-за </a:t>
            </a:r>
            <a:r>
              <a:rPr lang="ru-RU" sz="2200" dirty="0">
                <a:solidFill>
                  <a:schemeClr val="accent6">
                    <a:lumMod val="50000"/>
                  </a:schemeClr>
                </a:solidFill>
                <a:latin typeface="Times New Roman" panose="02020603050405020304" pitchFamily="18" charset="0"/>
                <a:cs typeface="Times New Roman" panose="02020603050405020304" pitchFamily="18" charset="0"/>
              </a:rPr>
              <a:t>инерции.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Сажайте </a:t>
            </a:r>
            <a:r>
              <a:rPr lang="ru-RU" sz="2200" dirty="0">
                <a:solidFill>
                  <a:schemeClr val="accent6">
                    <a:lumMod val="50000"/>
                  </a:schemeClr>
                </a:solidFill>
                <a:latin typeface="Times New Roman" panose="02020603050405020304" pitchFamily="18" charset="0"/>
                <a:cs typeface="Times New Roman" panose="02020603050405020304" pitchFamily="18" charset="0"/>
              </a:rPr>
              <a:t>ребёнка в автокресло, подобранное по возрасту, весу и росту.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При </a:t>
            </a:r>
            <a:r>
              <a:rPr lang="ru-RU" sz="2200" dirty="0">
                <a:solidFill>
                  <a:schemeClr val="accent6">
                    <a:lumMod val="50000"/>
                  </a:schemeClr>
                </a:solidFill>
                <a:latin typeface="Times New Roman" panose="02020603050405020304" pitchFamily="18" charset="0"/>
                <a:cs typeface="Times New Roman" panose="02020603050405020304" pitchFamily="18" charset="0"/>
              </a:rPr>
              <a:t>установке кресла на переднее сиденье отключите подушку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безопасности – при </a:t>
            </a:r>
            <a:r>
              <a:rPr lang="ru-RU" sz="2200" dirty="0">
                <a:solidFill>
                  <a:schemeClr val="accent6">
                    <a:lumMod val="50000"/>
                  </a:schemeClr>
                </a:solidFill>
                <a:latin typeface="Times New Roman" panose="02020603050405020304" pitchFamily="18" charset="0"/>
                <a:cs typeface="Times New Roman" panose="02020603050405020304" pitchFamily="18" charset="0"/>
              </a:rPr>
              <a:t>срабатывании она может травмировать ребёнка.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Выбирайте </a:t>
            </a:r>
            <a:r>
              <a:rPr lang="ru-RU" sz="2200" dirty="0">
                <a:solidFill>
                  <a:schemeClr val="accent6">
                    <a:lumMod val="50000"/>
                  </a:schemeClr>
                </a:solidFill>
                <a:latin typeface="Times New Roman" panose="02020603050405020304" pitchFamily="18" charset="0"/>
                <a:cs typeface="Times New Roman" panose="02020603050405020304" pitchFamily="18" charset="0"/>
              </a:rPr>
              <a:t>сертифицированное устройство (</a:t>
            </a:r>
            <a:r>
              <a:rPr lang="ru-RU" dirty="0">
                <a:solidFill>
                  <a:schemeClr val="accent6">
                    <a:lumMod val="50000"/>
                  </a:schemeClr>
                </a:solidFill>
                <a:latin typeface="Times New Roman" panose="02020603050405020304" pitchFamily="18" charset="0"/>
                <a:cs typeface="Times New Roman" panose="02020603050405020304" pitchFamily="18" charset="0"/>
              </a:rPr>
              <a:t>соответствие стандартам ECE 44-04 или ECE 129 i-</a:t>
            </a:r>
            <a:r>
              <a:rPr lang="ru-RU" dirty="0" err="1">
                <a:solidFill>
                  <a:schemeClr val="accent6">
                    <a:lumMod val="50000"/>
                  </a:schemeClr>
                </a:solidFill>
                <a:latin typeface="Times New Roman" panose="02020603050405020304" pitchFamily="18" charset="0"/>
                <a:cs typeface="Times New Roman" panose="02020603050405020304" pitchFamily="18" charset="0"/>
              </a:rPr>
              <a:t>Size</a:t>
            </a:r>
            <a:r>
              <a:rPr lang="ru-RU" sz="2200" dirty="0">
                <a:solidFill>
                  <a:schemeClr val="accent6">
                    <a:lumMod val="50000"/>
                  </a:schemeClr>
                </a:solidFill>
                <a:latin typeface="Times New Roman" panose="02020603050405020304" pitchFamily="18" charset="0"/>
                <a:cs typeface="Times New Roman" panose="02020603050405020304" pitchFamily="18" charset="0"/>
              </a:rPr>
              <a:t>).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Не </a:t>
            </a:r>
            <a:r>
              <a:rPr lang="ru-RU" sz="2200" dirty="0">
                <a:solidFill>
                  <a:schemeClr val="accent6">
                    <a:lumMod val="50000"/>
                  </a:schemeClr>
                </a:solidFill>
                <a:latin typeface="Times New Roman" panose="02020603050405020304" pitchFamily="18" charset="0"/>
                <a:cs typeface="Times New Roman" panose="02020603050405020304" pitchFamily="18" charset="0"/>
              </a:rPr>
              <a:t>используйте адаптеры ремней, бескаркасные кресла и самодельные фиксаторы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они не обеспечивают должной защиты.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При </a:t>
            </a:r>
            <a:r>
              <a:rPr lang="ru-RU" sz="2200" dirty="0">
                <a:solidFill>
                  <a:schemeClr val="accent6">
                    <a:lumMod val="50000"/>
                  </a:schemeClr>
                </a:solidFill>
                <a:latin typeface="Times New Roman" panose="02020603050405020304" pitchFamily="18" charset="0"/>
                <a:cs typeface="Times New Roman" panose="02020603050405020304" pitchFamily="18" charset="0"/>
              </a:rPr>
              <a:t>заказе такси сразу указывайте требование детского кресла. </a:t>
            </a:r>
          </a:p>
        </p:txBody>
      </p:sp>
      <p:pic>
        <p:nvPicPr>
          <p:cNvPr id="39938" name="Picture 2" descr="https://avatars.mds.yandex.net/i?id=0d11af520ca14ace5d73d25099e2464f2ed3b837-12321292-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8267" y="4093428"/>
            <a:ext cx="5355466" cy="26777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26907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05483" y="0"/>
            <a:ext cx="8381205"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Безопасность матери и ребёнка в автотранспорте, </a:t>
            </a:r>
          </a:p>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необходимость использования детских автокресел</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41671" y="954107"/>
            <a:ext cx="11934576" cy="2123658"/>
          </a:xfrm>
          <a:prstGeom prst="rect">
            <a:avLst/>
          </a:prstGeom>
          <a:noFill/>
        </p:spPr>
        <p:txBody>
          <a:bodyPr wrap="square" rtlCol="0">
            <a:spAutoFit/>
          </a:bodyPr>
          <a:lstStyle/>
          <a:p>
            <a:pPr algn="ctr"/>
            <a:r>
              <a:rPr lang="ru-RU" sz="2200" b="1" dirty="0" smtClean="0">
                <a:solidFill>
                  <a:schemeClr val="accent6">
                    <a:lumMod val="50000"/>
                  </a:schemeClr>
                </a:solidFill>
                <a:latin typeface="Times New Roman" panose="02020603050405020304" pitchFamily="18" charset="0"/>
                <a:cs typeface="Times New Roman" panose="02020603050405020304" pitchFamily="18" charset="0"/>
              </a:rPr>
              <a:t>Почему </a:t>
            </a:r>
            <a:r>
              <a:rPr lang="ru-RU" sz="2200" b="1" dirty="0">
                <a:solidFill>
                  <a:schemeClr val="accent6">
                    <a:lumMod val="50000"/>
                  </a:schemeClr>
                </a:solidFill>
                <a:latin typeface="Times New Roman" panose="02020603050405020304" pitchFamily="18" charset="0"/>
                <a:cs typeface="Times New Roman" panose="02020603050405020304" pitchFamily="18" charset="0"/>
              </a:rPr>
              <a:t>нужны детские автокресла</a:t>
            </a:r>
          </a:p>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Снижают риск травм при ДТП и экстренном торможении.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Конструкция </a:t>
            </a:r>
            <a:r>
              <a:rPr lang="ru-RU" sz="2200" dirty="0">
                <a:solidFill>
                  <a:schemeClr val="accent6">
                    <a:lumMod val="50000"/>
                  </a:schemeClr>
                </a:solidFill>
                <a:latin typeface="Times New Roman" panose="02020603050405020304" pitchFamily="18" charset="0"/>
                <a:cs typeface="Times New Roman" panose="02020603050405020304" pitchFamily="18" charset="0"/>
              </a:rPr>
              <a:t>правильно распределяет нагрузку, защищая уязвимые зоны (голову, шею, позвоночник).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Статистика</a:t>
            </a:r>
            <a:r>
              <a:rPr lang="ru-RU" sz="2200" dirty="0">
                <a:solidFill>
                  <a:schemeClr val="accent6">
                    <a:lumMod val="50000"/>
                  </a:schemeClr>
                </a:solidFill>
                <a:latin typeface="Times New Roman" panose="02020603050405020304" pitchFamily="18" charset="0"/>
                <a:cs typeface="Times New Roman" panose="02020603050405020304" pitchFamily="18" charset="0"/>
              </a:rPr>
              <a:t>: при правильном использовании автокресла вероятность травм снижается на 70%, а летального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исхода на </a:t>
            </a:r>
            <a:r>
              <a:rPr lang="ru-RU" sz="2200" dirty="0">
                <a:solidFill>
                  <a:schemeClr val="accent6">
                    <a:lumMod val="50000"/>
                  </a:schemeClr>
                </a:solidFill>
                <a:latin typeface="Times New Roman" panose="02020603050405020304" pitchFamily="18" charset="0"/>
                <a:cs typeface="Times New Roman" panose="02020603050405020304" pitchFamily="18" charset="0"/>
              </a:rPr>
              <a:t>54%. </a:t>
            </a:r>
          </a:p>
        </p:txBody>
      </p:sp>
      <p:pic>
        <p:nvPicPr>
          <p:cNvPr id="38914" name="Picture 2" descr="https://avatars.mds.yandex.net/i?id=229cf6736cec8f838b6d198829f4f2c575d2274f-12422009-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0226" y="2959463"/>
            <a:ext cx="5151549" cy="38697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59834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25966" y="0"/>
            <a:ext cx="7340215"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Профилактика несчастных случаев у детей</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28785" y="523220"/>
            <a:ext cx="11934576" cy="5847755"/>
          </a:xfrm>
          <a:prstGeom prst="rect">
            <a:avLst/>
          </a:prstGeom>
          <a:noFill/>
        </p:spPr>
        <p:txBody>
          <a:bodyPr wrap="square" rtlCol="0">
            <a:spAutoFit/>
          </a:bodyPr>
          <a:lstStyle/>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Не оставляйте без присмотра. Даже на секунду: ребёнок может перевернуться, соскользнуть с поверхности или попасть в опасную ситуацию.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Падения</a:t>
            </a:r>
            <a:r>
              <a:rPr lang="ru-RU" sz="2200" dirty="0">
                <a:solidFill>
                  <a:schemeClr val="accent6">
                    <a:lumMod val="50000"/>
                  </a:schemeClr>
                </a:solidFill>
                <a:latin typeface="Times New Roman" panose="02020603050405020304" pitchFamily="18" charset="0"/>
                <a:cs typeface="Times New Roman" panose="02020603050405020304" pitchFamily="18" charset="0"/>
              </a:rPr>
              <a:t>. Не кладите младенца на край кровати, дивана, </a:t>
            </a:r>
            <a:r>
              <a:rPr lang="ru-RU" sz="2200" dirty="0" err="1">
                <a:solidFill>
                  <a:schemeClr val="accent6">
                    <a:lumMod val="50000"/>
                  </a:schemeClr>
                </a:solidFill>
                <a:latin typeface="Times New Roman" panose="02020603050405020304" pitchFamily="18" charset="0"/>
                <a:cs typeface="Times New Roman" panose="02020603050405020304" pitchFamily="18" charset="0"/>
              </a:rPr>
              <a:t>пеленального</a:t>
            </a:r>
            <a:r>
              <a:rPr lang="ru-RU" sz="2200" dirty="0">
                <a:solidFill>
                  <a:schemeClr val="accent6">
                    <a:lumMod val="50000"/>
                  </a:schemeClr>
                </a:solidFill>
                <a:latin typeface="Times New Roman" panose="02020603050405020304" pitchFamily="18" charset="0"/>
                <a:cs typeface="Times New Roman" panose="02020603050405020304" pitchFamily="18" charset="0"/>
              </a:rPr>
              <a:t> столика. В кроватке расстояние между перекладинами должно быть небольшим (чтобы голова не застряла), а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бортики – достаточно </a:t>
            </a:r>
            <a:r>
              <a:rPr lang="ru-RU" sz="2200" dirty="0">
                <a:solidFill>
                  <a:schemeClr val="accent6">
                    <a:lumMod val="50000"/>
                  </a:schemeClr>
                </a:solidFill>
                <a:latin typeface="Times New Roman" panose="02020603050405020304" pitchFamily="18" charset="0"/>
                <a:cs typeface="Times New Roman" panose="02020603050405020304" pitchFamily="18" charset="0"/>
              </a:rPr>
              <a:t>высокими.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Асфиксия </a:t>
            </a:r>
            <a:r>
              <a:rPr lang="ru-RU" sz="2200" dirty="0">
                <a:solidFill>
                  <a:schemeClr val="accent6">
                    <a:lumMod val="50000"/>
                  </a:schemeClr>
                </a:solidFill>
                <a:latin typeface="Times New Roman" panose="02020603050405020304" pitchFamily="18" charset="0"/>
                <a:cs typeface="Times New Roman" panose="02020603050405020304" pitchFamily="18" charset="0"/>
              </a:rPr>
              <a:t>(удушье). Не кладите малыша на подушку, в кроватку не кладите мягкие одеяла, игрушки, шнуры, ленты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в них можно запутаться или они могут закрыть дыхательные пути. Не пеленайте туго. Не используйте пустышки на тесёмках. Не кладите младенца спать в одну кровать с собой или со старшими детьми. После кормления подержите «столбиком», чтобы ребёнок отрыгнул воздух.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Ожоги</a:t>
            </a:r>
            <a:r>
              <a:rPr lang="ru-RU" sz="2200" dirty="0">
                <a:solidFill>
                  <a:schemeClr val="accent6">
                    <a:lumMod val="50000"/>
                  </a:schemeClr>
                </a:solidFill>
                <a:latin typeface="Times New Roman" panose="02020603050405020304" pitchFamily="18" charset="0"/>
                <a:cs typeface="Times New Roman" panose="02020603050405020304" pitchFamily="18" charset="0"/>
              </a:rPr>
              <a:t>. Контролируйте температуру воды при купании (около 37–38 °C)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dirty="0">
                <a:solidFill>
                  <a:schemeClr val="accent6">
                    <a:lumMod val="50000"/>
                  </a:schemeClr>
                </a:solidFill>
                <a:latin typeface="Times New Roman" panose="02020603050405020304" pitchFamily="18" charset="0"/>
                <a:cs typeface="Times New Roman" panose="02020603050405020304" pitchFamily="18" charset="0"/>
              </a:rPr>
              <a:t>проверяйте термометром, а не локтем. Не оставляйте посуду с горячим питьём или едой в зоне досягаемости. Уберите свисающие скатерти</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Отравления. Лекарства, бытовую химию, косметику храните в закрытых шкафах, в недоступных для ребёнка местах.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Инородные </a:t>
            </a:r>
            <a:r>
              <a:rPr lang="ru-RU" sz="2200" dirty="0">
                <a:solidFill>
                  <a:schemeClr val="accent6">
                    <a:lumMod val="50000"/>
                  </a:schemeClr>
                </a:solidFill>
                <a:latin typeface="Times New Roman" panose="02020603050405020304" pitchFamily="18" charset="0"/>
                <a:cs typeface="Times New Roman" panose="02020603050405020304" pitchFamily="18" charset="0"/>
              </a:rPr>
              <a:t>тела. Убирайте мелкие предметы (пуговицы, монеты, батарейки, детали игрушек) из зоны доступа младенца. Выбирайте игрушки по возрасту.</a:t>
            </a:r>
          </a:p>
        </p:txBody>
      </p:sp>
    </p:spTree>
    <p:extLst>
      <p:ext uri="{BB962C8B-B14F-4D97-AF65-F5344CB8AC3E}">
        <p14:creationId xmlns:p14="http://schemas.microsoft.com/office/powerpoint/2010/main" val="3784981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25966" y="0"/>
            <a:ext cx="7340215"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Профилактика несчастных случаев у детей</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28785" y="523220"/>
            <a:ext cx="11934576" cy="2800767"/>
          </a:xfrm>
          <a:prstGeom prst="rect">
            <a:avLst/>
          </a:prstGeom>
          <a:noFill/>
        </p:spPr>
        <p:txBody>
          <a:bodyPr wrap="square" rtlCol="0">
            <a:spAutoFit/>
          </a:bodyPr>
          <a:lstStyle/>
          <a:p>
            <a:pPr marL="342900" indent="-342900" algn="ctr">
              <a:buFont typeface="Arial" panose="020B0604020202020204" pitchFamily="34" charset="0"/>
              <a:buChar char="•"/>
            </a:pPr>
            <a:r>
              <a:rPr lang="ru-RU" sz="2200" dirty="0">
                <a:solidFill>
                  <a:schemeClr val="accent6">
                    <a:lumMod val="50000"/>
                  </a:schemeClr>
                </a:solidFill>
                <a:latin typeface="Times New Roman" panose="02020603050405020304" pitchFamily="18" charset="0"/>
                <a:cs typeface="Times New Roman" panose="02020603050405020304" pitchFamily="18" charset="0"/>
              </a:rPr>
              <a:t>Безопасность среды. Закройте розетки заглушками, уберите свисающие шнуры, установите блокираторы на окна (помните: </a:t>
            </a:r>
            <a:r>
              <a:rPr lang="ru-RU" sz="2200" dirty="0" err="1">
                <a:solidFill>
                  <a:schemeClr val="accent6">
                    <a:lumMod val="50000"/>
                  </a:schemeClr>
                </a:solidFill>
                <a:latin typeface="Times New Roman" panose="02020603050405020304" pitchFamily="18" charset="0"/>
                <a:cs typeface="Times New Roman" panose="02020603050405020304" pitchFamily="18" charset="0"/>
              </a:rPr>
              <a:t>антимоскитная</a:t>
            </a:r>
            <a:r>
              <a:rPr lang="ru-RU" sz="2200" dirty="0">
                <a:solidFill>
                  <a:schemeClr val="accent6">
                    <a:lumMod val="50000"/>
                  </a:schemeClr>
                </a:solidFill>
                <a:latin typeface="Times New Roman" panose="02020603050405020304" pitchFamily="18" charset="0"/>
                <a:cs typeface="Times New Roman" panose="02020603050405020304" pitchFamily="18" charset="0"/>
              </a:rPr>
              <a:t> сетка не остановит </a:t>
            </a: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ребёнка – он </a:t>
            </a:r>
            <a:r>
              <a:rPr lang="ru-RU" sz="2200" dirty="0">
                <a:solidFill>
                  <a:schemeClr val="accent6">
                    <a:lumMod val="50000"/>
                  </a:schemeClr>
                </a:solidFill>
                <a:latin typeface="Times New Roman" panose="02020603050405020304" pitchFamily="18" charset="0"/>
                <a:cs typeface="Times New Roman" panose="02020603050405020304" pitchFamily="18" charset="0"/>
              </a:rPr>
              <a:t>может на неё опереться и выпасть). Закройте острые углы мебели протекторами. Отодвиньте мебель от окон. </a:t>
            </a:r>
          </a:p>
          <a:p>
            <a:pPr marL="342900" indent="-342900" algn="ctr">
              <a:buFont typeface="Arial" panose="020B0604020202020204" pitchFamily="34" charset="0"/>
              <a:buChar char="•"/>
            </a:pPr>
            <a:r>
              <a:rPr lang="ru-RU" sz="2200" dirty="0" smtClean="0">
                <a:solidFill>
                  <a:schemeClr val="accent6">
                    <a:lumMod val="50000"/>
                  </a:schemeClr>
                </a:solidFill>
                <a:latin typeface="Times New Roman" panose="02020603050405020304" pitchFamily="18" charset="0"/>
                <a:cs typeface="Times New Roman" panose="02020603050405020304" pitchFamily="18" charset="0"/>
              </a:rPr>
              <a:t>Купание</a:t>
            </a:r>
            <a:r>
              <a:rPr lang="ru-RU" sz="2200" dirty="0">
                <a:solidFill>
                  <a:schemeClr val="accent6">
                    <a:lumMod val="50000"/>
                  </a:schemeClr>
                </a:solidFill>
                <a:latin typeface="Times New Roman" panose="02020603050405020304" pitchFamily="18" charset="0"/>
                <a:cs typeface="Times New Roman" panose="02020603050405020304" pitchFamily="18" charset="0"/>
              </a:rPr>
              <a:t>. Никогда не оставляйте младенца одного в ванне, даже на короткое время. </a:t>
            </a:r>
          </a:p>
          <a:p>
            <a:pPr algn="ctr"/>
            <a:endParaRPr lang="ru-RU" sz="22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200" b="1" dirty="0" smtClean="0">
                <a:solidFill>
                  <a:schemeClr val="accent6">
                    <a:lumMod val="50000"/>
                  </a:schemeClr>
                </a:solidFill>
                <a:latin typeface="Times New Roman" panose="02020603050405020304" pitchFamily="18" charset="0"/>
                <a:cs typeface="Times New Roman" panose="02020603050405020304" pitchFamily="18" charset="0"/>
              </a:rPr>
              <a:t>Главное </a:t>
            </a:r>
            <a:r>
              <a:rPr lang="ru-RU" sz="2200" b="1" dirty="0">
                <a:solidFill>
                  <a:schemeClr val="accent6">
                    <a:lumMod val="50000"/>
                  </a:schemeClr>
                </a:solidFill>
                <a:latin typeface="Times New Roman" panose="02020603050405020304" pitchFamily="18" charset="0"/>
                <a:cs typeface="Times New Roman" panose="02020603050405020304" pitchFamily="18" charset="0"/>
              </a:rPr>
              <a:t>–</a:t>
            </a:r>
            <a:r>
              <a:rPr lang="ru-RU" sz="2200" b="1"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b="1" dirty="0">
                <a:solidFill>
                  <a:schemeClr val="accent6">
                    <a:lumMod val="50000"/>
                  </a:schemeClr>
                </a:solidFill>
                <a:latin typeface="Times New Roman" panose="02020603050405020304" pitchFamily="18" charset="0"/>
                <a:cs typeface="Times New Roman" panose="02020603050405020304" pitchFamily="18" charset="0"/>
              </a:rPr>
              <a:t>бдительность и постоянный контроль. Если после падения или при признаках затруднения дыхания (</a:t>
            </a:r>
            <a:r>
              <a:rPr lang="ru-RU" sz="2200" b="1" dirty="0" err="1">
                <a:solidFill>
                  <a:schemeClr val="accent6">
                    <a:lumMod val="50000"/>
                  </a:schemeClr>
                </a:solidFill>
                <a:latin typeface="Times New Roman" panose="02020603050405020304" pitchFamily="18" charset="0"/>
                <a:cs typeface="Times New Roman" panose="02020603050405020304" pitchFamily="18" charset="0"/>
              </a:rPr>
              <a:t>синюшность</a:t>
            </a:r>
            <a:r>
              <a:rPr lang="ru-RU" sz="2200" b="1" dirty="0">
                <a:solidFill>
                  <a:schemeClr val="accent6">
                    <a:lumMod val="50000"/>
                  </a:schemeClr>
                </a:solidFill>
                <a:latin typeface="Times New Roman" panose="02020603050405020304" pitchFamily="18" charset="0"/>
                <a:cs typeface="Times New Roman" panose="02020603050405020304" pitchFamily="18" charset="0"/>
              </a:rPr>
              <a:t>, вялость) что-то беспокоит –</a:t>
            </a:r>
            <a:r>
              <a:rPr lang="ru-RU" sz="2200" b="1"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200" b="1" dirty="0">
                <a:solidFill>
                  <a:schemeClr val="accent6">
                    <a:lumMod val="50000"/>
                  </a:schemeClr>
                </a:solidFill>
                <a:latin typeface="Times New Roman" panose="02020603050405020304" pitchFamily="18" charset="0"/>
                <a:cs typeface="Times New Roman" panose="02020603050405020304" pitchFamily="18" charset="0"/>
              </a:rPr>
              <a:t>не ждите, сразу обращайтесь за медицинской помощью. </a:t>
            </a:r>
          </a:p>
        </p:txBody>
      </p:sp>
      <p:pic>
        <p:nvPicPr>
          <p:cNvPr id="40962" name="Picture 2" descr="https://avatars.mds.yandex.net/i?id=c9030f0a16ec48d5b15e9cd364c79c3b16c15475-5859737-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2408" y="3323987"/>
            <a:ext cx="4867185" cy="343818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2336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43451" y="121103"/>
            <a:ext cx="11556625" cy="286232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6000" b="1" dirty="0" smtClean="0">
                <a:ln/>
                <a:solidFill>
                  <a:srgbClr val="00B050"/>
                </a:solidFill>
                <a:latin typeface="Times New Roman" panose="02020603050405020304" pitchFamily="18" charset="0"/>
                <a:cs typeface="Times New Roman" panose="02020603050405020304" pitchFamily="18" charset="0"/>
              </a:rPr>
              <a:t>БУДЬТЕ ЗДОРОВЫ!</a:t>
            </a:r>
          </a:p>
          <a:p>
            <a:pPr algn="ctr"/>
            <a:endParaRPr lang="ru-RU" sz="6000" b="1" dirty="0" smtClean="0">
              <a:ln/>
              <a:solidFill>
                <a:srgbClr val="00B050"/>
              </a:solidFill>
              <a:latin typeface="Times New Roman" panose="02020603050405020304" pitchFamily="18" charset="0"/>
              <a:cs typeface="Times New Roman" panose="02020603050405020304" pitchFamily="18" charset="0"/>
            </a:endParaRPr>
          </a:p>
          <a:p>
            <a:pPr algn="ctr"/>
            <a:r>
              <a:rPr lang="ru-RU" sz="6000" b="1" cap="none" spc="0" dirty="0" smtClean="0">
                <a:ln/>
                <a:solidFill>
                  <a:srgbClr val="00B050"/>
                </a:solidFill>
                <a:effectLst/>
                <a:latin typeface="Times New Roman" panose="02020603050405020304" pitchFamily="18" charset="0"/>
                <a:cs typeface="Times New Roman" panose="02020603050405020304" pitchFamily="18" charset="0"/>
              </a:rPr>
              <a:t>БЛАГОДАРЮ ЗА ВНИМАНИЕ!</a:t>
            </a:r>
            <a:endParaRPr lang="ru-RU" sz="60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6259029" y="6109780"/>
            <a:ext cx="5932971"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dirty="0" smtClean="0">
                <a:ln/>
                <a:solidFill>
                  <a:srgbClr val="00B050"/>
                </a:solidFill>
                <a:latin typeface="Times New Roman" panose="02020603050405020304" pitchFamily="18" charset="0"/>
                <a:cs typeface="Times New Roman" panose="02020603050405020304" pitchFamily="18" charset="0"/>
              </a:rPr>
              <a:t>ГАУЗ СО «ПЫШМИНСКАЯ ЦРБ»</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pic>
        <p:nvPicPr>
          <p:cNvPr id="43010" name="Picture 2" descr="https://avatars.mds.yandex.net/i?id=fc2c49764058dd5554170ed5dd0ea24748bf4caa-10385932-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4408" y="2983425"/>
            <a:ext cx="4546512" cy="30310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3012" name="Picture 4" descr="https://avatars.mds.yandex.net/i?id=62094c18d01a3a8ed811b29cfb869e714536a1a0-5247089-images-thumbs&amp;n=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762" y="3039371"/>
            <a:ext cx="5390444" cy="359363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624458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830</TotalTime>
  <Words>7601</Words>
  <Application>Microsoft Office PowerPoint</Application>
  <PresentationFormat>Широкоэкранный</PresentationFormat>
  <Paragraphs>386</Paragraphs>
  <Slides>55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55</vt:i4>
      </vt:variant>
    </vt:vector>
  </HeadingPairs>
  <TitlesOfParts>
    <vt:vector size="60" baseType="lpstr">
      <vt:lpstr>Arial</vt:lpstr>
      <vt:lpstr>Calibri</vt:lpstr>
      <vt:lpstr>Calibri Light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Psyholog</dc:creator>
  <cp:lastModifiedBy>Psyholog</cp:lastModifiedBy>
  <cp:revision>86</cp:revision>
  <dcterms:created xsi:type="dcterms:W3CDTF">2026-06-03T03:41:56Z</dcterms:created>
  <dcterms:modified xsi:type="dcterms:W3CDTF">2026-07-03T10:23:27Z</dcterms:modified>
</cp:coreProperties>
</file>